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omorrow" charset="1" panose="00000000000000000000"/>
      <p:regular r:id="rId25"/>
    </p:embeddedFont>
    <p:embeddedFont>
      <p:font typeface="Roboto" charset="1" panose="02000000000000000000"/>
      <p:regular r:id="rId26"/>
    </p:embeddedFont>
    <p:embeddedFont>
      <p:font typeface="Roboto Bold" charset="1" panose="02000000000000000000"/>
      <p:regular r:id="rId27"/>
    </p:embeddedFont>
    <p:embeddedFont>
      <p:font typeface="Noto Serif" charset="1" panose="02020600060500020200"/>
      <p:regular r:id="rId28"/>
    </p:embeddedFont>
    <p:embeddedFont>
      <p:font typeface="TT Rounds Condensed" charset="1" panose="02000506030000020003"/>
      <p:regular r:id="rId29"/>
    </p:embeddedFont>
    <p:embeddedFont>
      <p:font typeface="TT Rounds Condensed Bold" charset="1" panose="02000806030000020003"/>
      <p:regular r:id="rId30"/>
    </p:embeddedFont>
    <p:embeddedFont>
      <p:font typeface="Canva Sans" charset="1" panose="020B0503030501040103"/>
      <p:regular r:id="rId31"/>
    </p:embeddedFont>
    <p:embeddedFont>
      <p:font typeface="Public San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slide3.xml" Type="http://schemas.openxmlformats.org/officeDocument/2006/relationships/slid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slide3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slide3.xml" Type="http://schemas.openxmlformats.org/officeDocument/2006/relationships/slid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slide3.xml" Type="http://schemas.openxmlformats.org/officeDocument/2006/relationships/slide"/><Relationship Id="rId5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slide3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7.xml" Type="http://schemas.openxmlformats.org/officeDocument/2006/relationships/slide"/><Relationship Id="rId11" Target="slide18.xml" Type="http://schemas.openxmlformats.org/officeDocument/2006/relationships/slid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slide10.xml" Type="http://schemas.openxmlformats.org/officeDocument/2006/relationships/slide"/><Relationship Id="rId3" Target="slide12.xml" Type="http://schemas.openxmlformats.org/officeDocument/2006/relationships/slide"/><Relationship Id="rId4" Target="slide4.xml" Type="http://schemas.openxmlformats.org/officeDocument/2006/relationships/slide"/><Relationship Id="rId5" Target="slide5.xml" Type="http://schemas.openxmlformats.org/officeDocument/2006/relationships/slide"/><Relationship Id="rId6" Target="slide7.xml" Type="http://schemas.openxmlformats.org/officeDocument/2006/relationships/slide"/><Relationship Id="rId7" Target="slide8.xml" Type="http://schemas.openxmlformats.org/officeDocument/2006/relationships/slide"/><Relationship Id="rId8" Target="slide9.xml" Type="http://schemas.openxmlformats.org/officeDocument/2006/relationships/slide"/><Relationship Id="rId9" Target="slide11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slide3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slide3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slide3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slide3.xml" Type="http://schemas.openxmlformats.org/officeDocument/2006/relationships/slid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slide3.xml" Type="http://schemas.openxmlformats.org/officeDocument/2006/relationships/slid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slide3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41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364274" cy="10372874"/>
          </a:xfrm>
          <a:custGeom>
            <a:avLst/>
            <a:gdLst/>
            <a:ahLst/>
            <a:cxnLst/>
            <a:rect r="r" b="b" t="t" l="l"/>
            <a:pathLst>
              <a:path h="10372874" w="18364274">
                <a:moveTo>
                  <a:pt x="0" y="0"/>
                </a:moveTo>
                <a:lnTo>
                  <a:pt x="18364274" y="0"/>
                </a:lnTo>
                <a:lnTo>
                  <a:pt x="18364274" y="10372874"/>
                </a:lnTo>
                <a:lnTo>
                  <a:pt x="0" y="1037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939" t="-2825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23546"/>
            <a:ext cx="10265875" cy="3005465"/>
            <a:chOff x="0" y="0"/>
            <a:chExt cx="13687833" cy="40072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3687833" cy="2784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31"/>
                </a:lnSpc>
              </a:pPr>
              <a:r>
                <a:rPr lang="en-US" sz="7301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The second student conference at MUST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06577"/>
              <a:ext cx="136878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Skin Cancer Classification and Segmentation Using Deep Learning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8403676" y="-987091"/>
            <a:ext cx="15495232" cy="10564931"/>
          </a:xfrm>
          <a:custGeom>
            <a:avLst/>
            <a:gdLst/>
            <a:ahLst/>
            <a:cxnLst/>
            <a:rect r="r" b="b" t="t" l="l"/>
            <a:pathLst>
              <a:path h="10564931" w="15495232">
                <a:moveTo>
                  <a:pt x="0" y="0"/>
                </a:moveTo>
                <a:lnTo>
                  <a:pt x="15495233" y="0"/>
                </a:lnTo>
                <a:lnTo>
                  <a:pt x="15495233" y="10564931"/>
                </a:lnTo>
                <a:lnTo>
                  <a:pt x="0" y="10564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959725"/>
            <a:ext cx="387746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sng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Under Supervision: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Prof.Rania Elgohary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Mohamed Badawi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3738" y="7959725"/>
            <a:ext cx="413678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u="sng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Presented By: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Mostafa Tarek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Mohamed Ezz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95256" y="1234447"/>
            <a:ext cx="837357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International Journal of Telecommunications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15912" y="718827"/>
            <a:ext cx="2105025" cy="1647825"/>
          </a:xfrm>
          <a:custGeom>
            <a:avLst/>
            <a:gdLst/>
            <a:ahLst/>
            <a:cxnLst/>
            <a:rect r="r" b="b" t="t" l="l"/>
            <a:pathLst>
              <a:path h="1647825" w="2105025">
                <a:moveTo>
                  <a:pt x="0" y="0"/>
                </a:moveTo>
                <a:lnTo>
                  <a:pt x="2105025" y="0"/>
                </a:lnTo>
                <a:lnTo>
                  <a:pt x="2105025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12181" y="7959725"/>
            <a:ext cx="348239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Abd El-Rahman Ahmed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Amr Samir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Nour Ehab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95366"/>
            <a:ext cx="18592454" cy="1009650"/>
          </a:xfrm>
          <a:custGeom>
            <a:avLst/>
            <a:gdLst/>
            <a:ahLst/>
            <a:cxnLst/>
            <a:rect r="r" b="b" t="t" l="l"/>
            <a:pathLst>
              <a:path h="1009650" w="18592454">
                <a:moveTo>
                  <a:pt x="0" y="0"/>
                </a:moveTo>
                <a:lnTo>
                  <a:pt x="18592454" y="0"/>
                </a:lnTo>
                <a:lnTo>
                  <a:pt x="18592454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357" t="-607244" r="0" b="-6103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25485">
            <a:off x="10608598" y="-4214572"/>
            <a:ext cx="10676867" cy="8114419"/>
          </a:xfrm>
          <a:custGeom>
            <a:avLst/>
            <a:gdLst/>
            <a:ahLst/>
            <a:cxnLst/>
            <a:rect r="r" b="b" t="t" l="l"/>
            <a:pathLst>
              <a:path h="8114419" w="10676867">
                <a:moveTo>
                  <a:pt x="0" y="0"/>
                </a:moveTo>
                <a:lnTo>
                  <a:pt x="10676866" y="0"/>
                </a:lnTo>
                <a:lnTo>
                  <a:pt x="10676866" y="8114418"/>
                </a:lnTo>
                <a:lnTo>
                  <a:pt x="0" y="8114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8463" y="-9525"/>
            <a:ext cx="1301445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Model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3175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001" y="5143500"/>
            <a:ext cx="9105999" cy="4424746"/>
          </a:xfrm>
          <a:custGeom>
            <a:avLst/>
            <a:gdLst/>
            <a:ahLst/>
            <a:cxnLst/>
            <a:rect r="r" b="b" t="t" l="l"/>
            <a:pathLst>
              <a:path h="4424746" w="9105999">
                <a:moveTo>
                  <a:pt x="0" y="0"/>
                </a:moveTo>
                <a:lnTo>
                  <a:pt x="9105999" y="0"/>
                </a:lnTo>
                <a:lnTo>
                  <a:pt x="9105999" y="4424746"/>
                </a:lnTo>
                <a:lnTo>
                  <a:pt x="0" y="4424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34393" y="3705528"/>
            <a:ext cx="8303121" cy="6563006"/>
          </a:xfrm>
          <a:custGeom>
            <a:avLst/>
            <a:gdLst/>
            <a:ahLst/>
            <a:cxnLst/>
            <a:rect r="r" b="b" t="t" l="l"/>
            <a:pathLst>
              <a:path h="6563006" w="8303121">
                <a:moveTo>
                  <a:pt x="0" y="0"/>
                </a:moveTo>
                <a:lnTo>
                  <a:pt x="8303121" y="0"/>
                </a:lnTo>
                <a:lnTo>
                  <a:pt x="8303121" y="6563007"/>
                </a:lnTo>
                <a:lnTo>
                  <a:pt x="0" y="6563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3535" b="-6318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8001" y="2089391"/>
          <a:ext cx="18288000" cy="1059686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1057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Segmentaiton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8001" y="1514475"/>
          <a:ext cx="18288000" cy="13870811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10596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11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HAM10000 Dataset for Classification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PH2 Dataset for Segmentation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1591">
            <a:off x="-8728864" y="-1940368"/>
            <a:ext cx="13207404" cy="10037627"/>
          </a:xfrm>
          <a:custGeom>
            <a:avLst/>
            <a:gdLst/>
            <a:ahLst/>
            <a:cxnLst/>
            <a:rect r="r" b="b" t="t" l="l"/>
            <a:pathLst>
              <a:path h="10037627" w="13207404">
                <a:moveTo>
                  <a:pt x="0" y="0"/>
                </a:moveTo>
                <a:lnTo>
                  <a:pt x="13207403" y="0"/>
                </a:lnTo>
                <a:lnTo>
                  <a:pt x="13207403" y="10037627"/>
                </a:lnTo>
                <a:lnTo>
                  <a:pt x="0" y="1003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07092">
            <a:off x="15208398" y="6786405"/>
            <a:ext cx="13207404" cy="10037627"/>
          </a:xfrm>
          <a:custGeom>
            <a:avLst/>
            <a:gdLst/>
            <a:ahLst/>
            <a:cxnLst/>
            <a:rect r="r" b="b" t="t" l="l"/>
            <a:pathLst>
              <a:path h="10037627" w="13207404">
                <a:moveTo>
                  <a:pt x="0" y="0"/>
                </a:moveTo>
                <a:lnTo>
                  <a:pt x="13207403" y="0"/>
                </a:lnTo>
                <a:lnTo>
                  <a:pt x="13207403" y="10037626"/>
                </a:lnTo>
                <a:lnTo>
                  <a:pt x="0" y="1003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70940" y="4955712"/>
            <a:ext cx="4577715" cy="4302588"/>
            <a:chOff x="0" y="0"/>
            <a:chExt cx="709208" cy="6665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9208" cy="666583"/>
            </a:xfrm>
            <a:custGeom>
              <a:avLst/>
              <a:gdLst/>
              <a:ahLst/>
              <a:cxnLst/>
              <a:rect r="r" b="b" t="t" l="l"/>
              <a:pathLst>
                <a:path h="666583" w="709208">
                  <a:moveTo>
                    <a:pt x="27060" y="0"/>
                  </a:moveTo>
                  <a:lnTo>
                    <a:pt x="682148" y="0"/>
                  </a:lnTo>
                  <a:cubicBezTo>
                    <a:pt x="697093" y="0"/>
                    <a:pt x="709208" y="12115"/>
                    <a:pt x="709208" y="27060"/>
                  </a:cubicBezTo>
                  <a:lnTo>
                    <a:pt x="709208" y="639524"/>
                  </a:lnTo>
                  <a:cubicBezTo>
                    <a:pt x="709208" y="654469"/>
                    <a:pt x="697093" y="666583"/>
                    <a:pt x="682148" y="666583"/>
                  </a:cubicBezTo>
                  <a:lnTo>
                    <a:pt x="27060" y="666583"/>
                  </a:lnTo>
                  <a:cubicBezTo>
                    <a:pt x="12115" y="666583"/>
                    <a:pt x="0" y="654469"/>
                    <a:pt x="0" y="639524"/>
                  </a:cubicBezTo>
                  <a:lnTo>
                    <a:pt x="0" y="27060"/>
                  </a:lnTo>
                  <a:cubicBezTo>
                    <a:pt x="0" y="12115"/>
                    <a:pt x="12115" y="0"/>
                    <a:pt x="27060" y="0"/>
                  </a:cubicBezTo>
                  <a:close/>
                </a:path>
              </a:pathLst>
            </a:custGeom>
            <a:solidFill>
              <a:srgbClr val="B3D1C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709208" cy="74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A4154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Phase 1</a:t>
              </a:r>
            </a:p>
            <a:p>
              <a:pPr algn="l">
                <a:lnSpc>
                  <a:spcPts val="4200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A4154"/>
                  </a:solidFill>
                  <a:latin typeface="Roboto"/>
                  <a:ea typeface="Roboto"/>
                  <a:cs typeface="Roboto"/>
                  <a:sym typeface="Roboto"/>
                </a:rPr>
                <a:t>Data preprocessing for classification and segmentation. Solve problems related to data.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51736" y="3914756"/>
            <a:ext cx="4581121" cy="5343544"/>
            <a:chOff x="0" y="0"/>
            <a:chExt cx="709736" cy="8278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9736" cy="827855"/>
            </a:xfrm>
            <a:custGeom>
              <a:avLst/>
              <a:gdLst/>
              <a:ahLst/>
              <a:cxnLst/>
              <a:rect r="r" b="b" t="t" l="l"/>
              <a:pathLst>
                <a:path h="827855" w="709736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800815"/>
                  </a:lnTo>
                  <a:cubicBezTo>
                    <a:pt x="709736" y="807987"/>
                    <a:pt x="706887" y="814864"/>
                    <a:pt x="701816" y="819935"/>
                  </a:cubicBezTo>
                  <a:cubicBezTo>
                    <a:pt x="696745" y="825006"/>
                    <a:pt x="689867" y="827855"/>
                    <a:pt x="682696" y="827855"/>
                  </a:cubicBezTo>
                  <a:lnTo>
                    <a:pt x="27039" y="827855"/>
                  </a:lnTo>
                  <a:cubicBezTo>
                    <a:pt x="19868" y="827855"/>
                    <a:pt x="12991" y="825006"/>
                    <a:pt x="7920" y="819935"/>
                  </a:cubicBezTo>
                  <a:cubicBezTo>
                    <a:pt x="2849" y="814864"/>
                    <a:pt x="0" y="807987"/>
                    <a:pt x="0" y="800815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5A827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709736" cy="904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Phase 2</a:t>
              </a:r>
            </a:p>
            <a:p>
              <a:pPr algn="l">
                <a:lnSpc>
                  <a:spcPts val="4200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The models, CNN for Classification and U-Net for Segmentation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35939" y="2598254"/>
            <a:ext cx="4581121" cy="6660046"/>
            <a:chOff x="0" y="0"/>
            <a:chExt cx="709736" cy="10318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9736" cy="1031815"/>
            </a:xfrm>
            <a:custGeom>
              <a:avLst/>
              <a:gdLst/>
              <a:ahLst/>
              <a:cxnLst/>
              <a:rect r="r" b="b" t="t" l="l"/>
              <a:pathLst>
                <a:path h="1031815" w="709736">
                  <a:moveTo>
                    <a:pt x="27039" y="0"/>
                  </a:moveTo>
                  <a:lnTo>
                    <a:pt x="682696" y="0"/>
                  </a:lnTo>
                  <a:cubicBezTo>
                    <a:pt x="689867" y="0"/>
                    <a:pt x="696745" y="2849"/>
                    <a:pt x="701816" y="7920"/>
                  </a:cubicBezTo>
                  <a:cubicBezTo>
                    <a:pt x="706887" y="12991"/>
                    <a:pt x="709736" y="19868"/>
                    <a:pt x="709736" y="27039"/>
                  </a:cubicBezTo>
                  <a:lnTo>
                    <a:pt x="709736" y="1004776"/>
                  </a:lnTo>
                  <a:cubicBezTo>
                    <a:pt x="709736" y="1011947"/>
                    <a:pt x="706887" y="1018825"/>
                    <a:pt x="701816" y="1023896"/>
                  </a:cubicBezTo>
                  <a:cubicBezTo>
                    <a:pt x="696745" y="1028967"/>
                    <a:pt x="689867" y="1031815"/>
                    <a:pt x="682696" y="1031815"/>
                  </a:cubicBezTo>
                  <a:lnTo>
                    <a:pt x="27039" y="1031815"/>
                  </a:lnTo>
                  <a:cubicBezTo>
                    <a:pt x="19868" y="1031815"/>
                    <a:pt x="12991" y="1028967"/>
                    <a:pt x="7920" y="1023896"/>
                  </a:cubicBezTo>
                  <a:cubicBezTo>
                    <a:pt x="2849" y="1018825"/>
                    <a:pt x="0" y="1011947"/>
                    <a:pt x="0" y="1004776"/>
                  </a:cubicBezTo>
                  <a:lnTo>
                    <a:pt x="0" y="27039"/>
                  </a:lnTo>
                  <a:cubicBezTo>
                    <a:pt x="0" y="19868"/>
                    <a:pt x="2849" y="12991"/>
                    <a:pt x="7920" y="7920"/>
                  </a:cubicBezTo>
                  <a:cubicBezTo>
                    <a:pt x="12991" y="2849"/>
                    <a:pt x="19868" y="0"/>
                    <a:pt x="27039" y="0"/>
                  </a:cubicBezTo>
                  <a:close/>
                </a:path>
              </a:pathLst>
            </a:custGeom>
            <a:solidFill>
              <a:srgbClr val="0A41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709736" cy="1108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Phase 3</a:t>
              </a:r>
            </a:p>
            <a:p>
              <a:pPr algn="l">
                <a:lnSpc>
                  <a:spcPts val="4200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Evaluate the results and apply ensemble learning to combine the models.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27629"/>
            <a:ext cx="93057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4292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64274" cy="10372874"/>
          </a:xfrm>
          <a:custGeom>
            <a:avLst/>
            <a:gdLst/>
            <a:ahLst/>
            <a:cxnLst/>
            <a:rect r="r" b="b" t="t" l="l"/>
            <a:pathLst>
              <a:path h="10372874" w="18364274">
                <a:moveTo>
                  <a:pt x="0" y="0"/>
                </a:moveTo>
                <a:lnTo>
                  <a:pt x="18364274" y="0"/>
                </a:lnTo>
                <a:lnTo>
                  <a:pt x="18364274" y="10372874"/>
                </a:lnTo>
                <a:lnTo>
                  <a:pt x="0" y="1037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939" t="-2825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344696" y="761055"/>
          <a:ext cx="13598609" cy="829740"/>
        </p:xfrm>
        <a:graphic>
          <a:graphicData uri="http://schemas.openxmlformats.org/drawingml/2006/table">
            <a:tbl>
              <a:tblPr/>
              <a:tblGrid>
                <a:gridCol w="3074591"/>
                <a:gridCol w="2096652"/>
                <a:gridCol w="2113056"/>
                <a:gridCol w="2104854"/>
                <a:gridCol w="2104728"/>
                <a:gridCol w="2104728"/>
              </a:tblGrid>
              <a:tr h="647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pc="100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METRICS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pc="100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ACCURACY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pc="100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pc="100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pc="100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DICE COEFFICIENT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pc="100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IOU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344696" y="1910943"/>
          <a:ext cx="13598609" cy="1799062"/>
        </p:xfrm>
        <a:graphic>
          <a:graphicData uri="http://schemas.openxmlformats.org/drawingml/2006/table">
            <a:tbl>
              <a:tblPr/>
              <a:tblGrid>
                <a:gridCol w="2869907"/>
                <a:gridCol w="2869907"/>
                <a:gridCol w="1957072"/>
                <a:gridCol w="1972384"/>
                <a:gridCol w="1964728"/>
                <a:gridCol w="1964610"/>
              </a:tblGrid>
              <a:tr h="89953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TRAINING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96.68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95.39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94.24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93.58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97.09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9953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TESTING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96.14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93.44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94.09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92.55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pc="100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96.43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5623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2412" y="5107319"/>
          <a:ext cx="8541820" cy="521192"/>
        </p:xfrm>
        <a:graphic>
          <a:graphicData uri="http://schemas.openxmlformats.org/drawingml/2006/table">
            <a:tbl>
              <a:tblPr/>
              <a:tblGrid>
                <a:gridCol w="2797122"/>
                <a:gridCol w="1907438"/>
                <a:gridCol w="1922361"/>
                <a:gridCol w="1914899"/>
              </a:tblGrid>
              <a:tr h="4069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MODEL NAME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ACCURACY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2412" y="5854635"/>
          <a:ext cx="8541820" cy="4174408"/>
        </p:xfrm>
        <a:graphic>
          <a:graphicData uri="http://schemas.openxmlformats.org/drawingml/2006/table">
            <a:tbl>
              <a:tblPr/>
              <a:tblGrid>
                <a:gridCol w="2535272"/>
                <a:gridCol w="2535272"/>
                <a:gridCol w="1728875"/>
                <a:gridCol w="1742401"/>
              </a:tblGrid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DEEPCONVNET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99.5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99.5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99.5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AUTO ENCODER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70.17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82.26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58.09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CNN DECAY LR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81.23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89.72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73.28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VGG16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67.13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84.03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54.65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RESNET50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66.99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66.99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66.99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INCEPTIONV3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66.97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85.86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54.2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34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XCEPTION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85.92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54.31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2412" y="4364994"/>
          <a:ext cx="8541820" cy="521192"/>
        </p:xfrm>
        <a:graphic>
          <a:graphicData uri="http://schemas.openxmlformats.org/drawingml/2006/table">
            <a:tbl>
              <a:tblPr/>
              <a:tblGrid>
                <a:gridCol w="8541820"/>
              </a:tblGrid>
              <a:tr h="4069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TRAINING METRICS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282500" y="5105912"/>
          <a:ext cx="8546567" cy="521482"/>
        </p:xfrm>
        <a:graphic>
          <a:graphicData uri="http://schemas.openxmlformats.org/drawingml/2006/table">
            <a:tbl>
              <a:tblPr/>
              <a:tblGrid>
                <a:gridCol w="2798676"/>
                <a:gridCol w="1908498"/>
                <a:gridCol w="1923430"/>
                <a:gridCol w="1915964"/>
              </a:tblGrid>
              <a:tr h="407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MODEL NAME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ACCURACY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PRECISION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RECALL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282500" y="5853435"/>
          <a:ext cx="8546567" cy="4176728"/>
        </p:xfrm>
        <a:graphic>
          <a:graphicData uri="http://schemas.openxmlformats.org/drawingml/2006/table">
            <a:tbl>
              <a:tblPr/>
              <a:tblGrid>
                <a:gridCol w="2536681"/>
                <a:gridCol w="2536681"/>
                <a:gridCol w="1729836"/>
                <a:gridCol w="1743370"/>
              </a:tblGrid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DEEPCONVNET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97.204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97.5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97.2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AUTO ENCODER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70.17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82.49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58.17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CNN DECAY LR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73.64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81.1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67.9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VGG16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66.99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83.52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60.03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RESNET50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66.83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66.83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66.83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INCEPTIONV3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66.89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85.19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60.58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667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XCEPTION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66.73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83.29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706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3" spc="96" strike="noStrike" u="none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61.04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8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282500" y="4363380"/>
          <a:ext cx="8546567" cy="521482"/>
        </p:xfrm>
        <a:graphic>
          <a:graphicData uri="http://schemas.openxmlformats.org/drawingml/2006/table">
            <a:tbl>
              <a:tblPr/>
              <a:tblGrid>
                <a:gridCol w="2136642"/>
                <a:gridCol w="2136642"/>
                <a:gridCol w="2136642"/>
                <a:gridCol w="2136642"/>
              </a:tblGrid>
              <a:tr h="407143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TESTING METRICS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TESTING METRICS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TESTING METRICS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06"/>
                        </a:lnSpc>
                        <a:defRPr/>
                      </a:pPr>
                      <a:r>
                        <a:rPr lang="en-US" sz="1933" spc="96">
                          <a:solidFill>
                            <a:srgbClr val="FFFFFF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TESTING METRICS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2586092" y="53029"/>
            <a:ext cx="1284820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and Testing Metrics for Segmention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2144" y="3662380"/>
            <a:ext cx="1292371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and Testing Metrics for Classification Model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284910">
            <a:off x="-4796650" y="-4018034"/>
            <a:ext cx="10032194" cy="7624468"/>
          </a:xfrm>
          <a:custGeom>
            <a:avLst/>
            <a:gdLst/>
            <a:ahLst/>
            <a:cxnLst/>
            <a:rect r="r" b="b" t="t" l="l"/>
            <a:pathLst>
              <a:path h="7624468" w="10032194">
                <a:moveTo>
                  <a:pt x="0" y="0"/>
                </a:moveTo>
                <a:lnTo>
                  <a:pt x="10032194" y="0"/>
                </a:lnTo>
                <a:lnTo>
                  <a:pt x="10032194" y="7624467"/>
                </a:lnTo>
                <a:lnTo>
                  <a:pt x="0" y="7624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100000">
            <a:off x="14575375" y="-3424014"/>
            <a:ext cx="7989917" cy="6072337"/>
          </a:xfrm>
          <a:custGeom>
            <a:avLst/>
            <a:gdLst/>
            <a:ahLst/>
            <a:cxnLst/>
            <a:rect r="r" b="b" t="t" l="l"/>
            <a:pathLst>
              <a:path h="6072337" w="7989917">
                <a:moveTo>
                  <a:pt x="0" y="0"/>
                </a:moveTo>
                <a:lnTo>
                  <a:pt x="7989917" y="0"/>
                </a:lnTo>
                <a:lnTo>
                  <a:pt x="7989917" y="6072336"/>
                </a:lnTo>
                <a:lnTo>
                  <a:pt x="0" y="607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01888" y="2659728"/>
            <a:ext cx="20248568" cy="84339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10299">
            <a:off x="-2339293" y="-4696613"/>
            <a:ext cx="12228970" cy="8649217"/>
          </a:xfrm>
          <a:custGeom>
            <a:avLst/>
            <a:gdLst/>
            <a:ahLst/>
            <a:cxnLst/>
            <a:rect r="r" b="b" t="t" l="l"/>
            <a:pathLst>
              <a:path h="8649217" w="12228970">
                <a:moveTo>
                  <a:pt x="0" y="0"/>
                </a:moveTo>
                <a:lnTo>
                  <a:pt x="12228970" y="0"/>
                </a:lnTo>
                <a:lnTo>
                  <a:pt x="12228970" y="8649217"/>
                </a:lnTo>
                <a:lnTo>
                  <a:pt x="0" y="864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06136"/>
            <a:ext cx="10278362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Training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1924" y="1009650"/>
            <a:ext cx="581737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9"/>
              </a:lnSpc>
            </a:pPr>
            <a:r>
              <a:rPr lang="en-US" sz="3199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The DeepConvNet performs better than the other models.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01888" y="2659728"/>
            <a:ext cx="20248568" cy="84339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10299">
            <a:off x="-2339293" y="-4696613"/>
            <a:ext cx="12228970" cy="8649217"/>
          </a:xfrm>
          <a:custGeom>
            <a:avLst/>
            <a:gdLst/>
            <a:ahLst/>
            <a:cxnLst/>
            <a:rect r="r" b="b" t="t" l="l"/>
            <a:pathLst>
              <a:path h="8649217" w="12228970">
                <a:moveTo>
                  <a:pt x="0" y="0"/>
                </a:moveTo>
                <a:lnTo>
                  <a:pt x="12228970" y="0"/>
                </a:lnTo>
                <a:lnTo>
                  <a:pt x="12228970" y="8649217"/>
                </a:lnTo>
                <a:lnTo>
                  <a:pt x="0" y="864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06136"/>
            <a:ext cx="1051612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Testing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1924" y="1009650"/>
            <a:ext cx="581737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9"/>
              </a:lnSpc>
            </a:pPr>
            <a:r>
              <a:rPr lang="en-US" sz="3199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The DeepConvNet performs better than the other models.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0299">
            <a:off x="-2499689" y="-4429862"/>
            <a:ext cx="8801901" cy="6225345"/>
          </a:xfrm>
          <a:custGeom>
            <a:avLst/>
            <a:gdLst/>
            <a:ahLst/>
            <a:cxnLst/>
            <a:rect r="r" b="b" t="t" l="l"/>
            <a:pathLst>
              <a:path h="6225345" w="8801901">
                <a:moveTo>
                  <a:pt x="0" y="0"/>
                </a:moveTo>
                <a:lnTo>
                  <a:pt x="8801901" y="0"/>
                </a:lnTo>
                <a:lnTo>
                  <a:pt x="8801901" y="6225345"/>
                </a:lnTo>
                <a:lnTo>
                  <a:pt x="0" y="622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10299">
            <a:off x="-2339293" y="-4696613"/>
            <a:ext cx="12228970" cy="8649217"/>
          </a:xfrm>
          <a:custGeom>
            <a:avLst/>
            <a:gdLst/>
            <a:ahLst/>
            <a:cxnLst/>
            <a:rect r="r" b="b" t="t" l="l"/>
            <a:pathLst>
              <a:path h="8649217" w="12228970">
                <a:moveTo>
                  <a:pt x="0" y="0"/>
                </a:moveTo>
                <a:lnTo>
                  <a:pt x="12228970" y="0"/>
                </a:lnTo>
                <a:lnTo>
                  <a:pt x="12228970" y="8649217"/>
                </a:lnTo>
                <a:lnTo>
                  <a:pt x="0" y="864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06136"/>
            <a:ext cx="1465315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Paper Comparison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1924" y="1009650"/>
            <a:ext cx="581737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9"/>
              </a:lnSpc>
            </a:pPr>
            <a:r>
              <a:rPr lang="en-US" sz="3199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The Proposed Method performs better than the other papers.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301888" y="724753"/>
            <a:ext cx="20248568" cy="103623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01888" y="2659728"/>
            <a:ext cx="20248568" cy="8414112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10299">
            <a:off x="-2339293" y="-4696613"/>
            <a:ext cx="12228970" cy="8649217"/>
          </a:xfrm>
          <a:custGeom>
            <a:avLst/>
            <a:gdLst/>
            <a:ahLst/>
            <a:cxnLst/>
            <a:rect r="r" b="b" t="t" l="l"/>
            <a:pathLst>
              <a:path h="8649217" w="12228970">
                <a:moveTo>
                  <a:pt x="0" y="0"/>
                </a:moveTo>
                <a:lnTo>
                  <a:pt x="12228970" y="0"/>
                </a:lnTo>
                <a:lnTo>
                  <a:pt x="12228970" y="8649217"/>
                </a:lnTo>
                <a:lnTo>
                  <a:pt x="0" y="864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06136"/>
            <a:ext cx="13638712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U_Net Results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341205">
            <a:off x="14048200" y="-5039901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7" y="0"/>
                </a:lnTo>
                <a:lnTo>
                  <a:pt x="8860057" y="6733644"/>
                </a:lnTo>
                <a:lnTo>
                  <a:pt x="0" y="673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226" y="2764206"/>
            <a:ext cx="18592454" cy="1009650"/>
          </a:xfrm>
          <a:custGeom>
            <a:avLst/>
            <a:gdLst/>
            <a:ahLst/>
            <a:cxnLst/>
            <a:rect r="r" b="b" t="t" l="l"/>
            <a:pathLst>
              <a:path h="1009650" w="18592454">
                <a:moveTo>
                  <a:pt x="0" y="0"/>
                </a:moveTo>
                <a:lnTo>
                  <a:pt x="18592454" y="0"/>
                </a:lnTo>
                <a:lnTo>
                  <a:pt x="18592454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357" t="-607244" r="0" b="-6103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468094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Sample of predictions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3175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341205">
            <a:off x="-4999692" y="9254833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8" y="0"/>
                </a:lnTo>
                <a:lnTo>
                  <a:pt x="8860058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66448" y="4314979"/>
            <a:ext cx="8226754" cy="2811781"/>
          </a:xfrm>
          <a:custGeom>
            <a:avLst/>
            <a:gdLst/>
            <a:ahLst/>
            <a:cxnLst/>
            <a:rect r="r" b="b" t="t" l="l"/>
            <a:pathLst>
              <a:path h="2811781" w="8226754">
                <a:moveTo>
                  <a:pt x="0" y="0"/>
                </a:moveTo>
                <a:lnTo>
                  <a:pt x="8226754" y="0"/>
                </a:lnTo>
                <a:lnTo>
                  <a:pt x="8226754" y="2811781"/>
                </a:lnTo>
                <a:lnTo>
                  <a:pt x="0" y="2811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6448" y="7222679"/>
            <a:ext cx="8226754" cy="2811781"/>
          </a:xfrm>
          <a:custGeom>
            <a:avLst/>
            <a:gdLst/>
            <a:ahLst/>
            <a:cxnLst/>
            <a:rect r="r" b="b" t="t" l="l"/>
            <a:pathLst>
              <a:path h="2811781" w="8226754">
                <a:moveTo>
                  <a:pt x="0" y="0"/>
                </a:moveTo>
                <a:lnTo>
                  <a:pt x="8226754" y="0"/>
                </a:lnTo>
                <a:lnTo>
                  <a:pt x="8226754" y="2811781"/>
                </a:lnTo>
                <a:lnTo>
                  <a:pt x="0" y="281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1802" y="4511400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3" y="0"/>
                </a:lnTo>
                <a:lnTo>
                  <a:pt x="2221803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985" t="0" r="-1598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4511400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2" y="0"/>
                </a:lnTo>
                <a:lnTo>
                  <a:pt x="2221802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985" t="0" r="-1598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43605" y="4511400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2" y="0"/>
                </a:lnTo>
                <a:lnTo>
                  <a:pt x="2221802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5985" t="0" r="-1598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010928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2" y="0"/>
                </a:lnTo>
                <a:lnTo>
                  <a:pt x="2221802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5985" t="0" r="-1598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21802" y="7010928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3" y="0"/>
                </a:lnTo>
                <a:lnTo>
                  <a:pt x="2221803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5985" t="0" r="-1598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43605" y="7010928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2" y="0"/>
                </a:lnTo>
                <a:lnTo>
                  <a:pt x="2221802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5985" t="0" r="-1598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65407" y="4511400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2" y="0"/>
                </a:lnTo>
                <a:lnTo>
                  <a:pt x="2221802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985" t="0" r="-15985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65407" y="7010928"/>
            <a:ext cx="2221802" cy="2499528"/>
          </a:xfrm>
          <a:custGeom>
            <a:avLst/>
            <a:gdLst/>
            <a:ahLst/>
            <a:cxnLst/>
            <a:rect r="r" b="b" t="t" l="l"/>
            <a:pathLst>
              <a:path h="2499528" w="2221802">
                <a:moveTo>
                  <a:pt x="0" y="0"/>
                </a:moveTo>
                <a:lnTo>
                  <a:pt x="2221802" y="0"/>
                </a:lnTo>
                <a:lnTo>
                  <a:pt x="2221802" y="2499528"/>
                </a:lnTo>
                <a:lnTo>
                  <a:pt x="0" y="24995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5985" t="0" r="-15985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0" y="2764206"/>
          <a:ext cx="18288000" cy="7270255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9715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Segmentaion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87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4357" y="0"/>
            <a:ext cx="18416715" cy="3012143"/>
          </a:xfrm>
          <a:custGeom>
            <a:avLst/>
            <a:gdLst/>
            <a:ahLst/>
            <a:cxnLst/>
            <a:rect r="r" b="b" t="t" l="l"/>
            <a:pathLst>
              <a:path h="3012143" w="18416715">
                <a:moveTo>
                  <a:pt x="0" y="0"/>
                </a:moveTo>
                <a:lnTo>
                  <a:pt x="18416714" y="0"/>
                </a:lnTo>
                <a:lnTo>
                  <a:pt x="18416714" y="3012143"/>
                </a:lnTo>
                <a:lnTo>
                  <a:pt x="0" y="301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3856" r="-29530" b="-3210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166876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Analysis and 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49288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Back to Agenda Page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4357" y="3597671"/>
            <a:ext cx="8076291" cy="6689329"/>
          </a:xfrm>
          <a:custGeom>
            <a:avLst/>
            <a:gdLst/>
            <a:ahLst/>
            <a:cxnLst/>
            <a:rect r="r" b="b" t="t" l="l"/>
            <a:pathLst>
              <a:path h="6689329" w="8076291">
                <a:moveTo>
                  <a:pt x="0" y="0"/>
                </a:moveTo>
                <a:lnTo>
                  <a:pt x="8076290" y="0"/>
                </a:lnTo>
                <a:lnTo>
                  <a:pt x="8076290" y="6689329"/>
                </a:lnTo>
                <a:lnTo>
                  <a:pt x="0" y="668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11933" y="4811533"/>
            <a:ext cx="10068937" cy="43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0400" indent="-280200" lvl="1">
              <a:lnSpc>
                <a:spcPts val="3114"/>
              </a:lnSpc>
              <a:buFont typeface="Arial"/>
              <a:buChar char="•"/>
            </a:pPr>
            <a:r>
              <a:rPr lang="en-US" sz="2595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Key Findings: Our study significantly improves skin cancer classification and segmentation using deep learning.</a:t>
            </a:r>
          </a:p>
          <a:p>
            <a:pPr algn="just">
              <a:lnSpc>
                <a:spcPts val="3114"/>
              </a:lnSpc>
            </a:pPr>
          </a:p>
          <a:p>
            <a:pPr algn="just" marL="560400" indent="-280200" lvl="1">
              <a:lnSpc>
                <a:spcPts val="3114"/>
              </a:lnSpc>
              <a:buFont typeface="Arial"/>
              <a:buChar char="•"/>
            </a:pPr>
            <a:r>
              <a:rPr lang="en-US" sz="2595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Performance: Achieved high accuracy, precision, and recall, outperforming existing methods.</a:t>
            </a:r>
          </a:p>
          <a:p>
            <a:pPr algn="just">
              <a:lnSpc>
                <a:spcPts val="3114"/>
              </a:lnSpc>
            </a:pPr>
          </a:p>
          <a:p>
            <a:pPr algn="just" marL="560400" indent="-280200" lvl="1">
              <a:lnSpc>
                <a:spcPts val="3114"/>
              </a:lnSpc>
              <a:buFont typeface="Arial"/>
              <a:buChar char="•"/>
            </a:pPr>
            <a:r>
              <a:rPr lang="en-US" sz="2595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Contributions: Integrated CNNs and segmentation techniques, optimizing data preprocessing and model architecture.</a:t>
            </a:r>
          </a:p>
          <a:p>
            <a:pPr algn="just">
              <a:lnSpc>
                <a:spcPts val="3114"/>
              </a:lnSpc>
            </a:pPr>
          </a:p>
          <a:p>
            <a:pPr algn="just" marL="560400" indent="-280200" lvl="1">
              <a:lnSpc>
                <a:spcPts val="3114"/>
              </a:lnSpc>
              <a:buFont typeface="Arial"/>
              <a:buChar char="•"/>
            </a:pPr>
            <a:r>
              <a:rPr lang="en-US" sz="2595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Acknowledgment: Gratitude to supervisors, collaborators, and the audience for their support.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364274" cy="10372874"/>
          </a:xfrm>
          <a:custGeom>
            <a:avLst/>
            <a:gdLst/>
            <a:ahLst/>
            <a:cxnLst/>
            <a:rect r="r" b="b" t="t" l="l"/>
            <a:pathLst>
              <a:path h="10372874" w="18364274">
                <a:moveTo>
                  <a:pt x="0" y="0"/>
                </a:moveTo>
                <a:lnTo>
                  <a:pt x="18364274" y="0"/>
                </a:lnTo>
                <a:lnTo>
                  <a:pt x="18364274" y="10372874"/>
                </a:lnTo>
                <a:lnTo>
                  <a:pt x="0" y="1037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467" t="-28250" r="-14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" y="5519981"/>
            <a:ext cx="18288000" cy="4731449"/>
          </a:xfrm>
          <a:custGeom>
            <a:avLst/>
            <a:gdLst/>
            <a:ahLst/>
            <a:cxnLst/>
            <a:rect r="r" b="b" t="t" l="l"/>
            <a:pathLst>
              <a:path h="4731449" w="18288000">
                <a:moveTo>
                  <a:pt x="0" y="0"/>
                </a:moveTo>
                <a:lnTo>
                  <a:pt x="18288000" y="0"/>
                </a:lnTo>
                <a:lnTo>
                  <a:pt x="18288000" y="4731449"/>
                </a:lnTo>
                <a:lnTo>
                  <a:pt x="0" y="4731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44" t="0" r="-15973" b="-1835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073" y="3781522"/>
            <a:ext cx="1082985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5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6887" y="1544320"/>
            <a:ext cx="837357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International Journal of Telecommunications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17543" y="1028700"/>
            <a:ext cx="2105025" cy="1647825"/>
          </a:xfrm>
          <a:custGeom>
            <a:avLst/>
            <a:gdLst/>
            <a:ahLst/>
            <a:cxnLst/>
            <a:rect r="r" b="b" t="t" l="l"/>
            <a:pathLst>
              <a:path h="1647825" w="2105025">
                <a:moveTo>
                  <a:pt x="0" y="0"/>
                </a:moveTo>
                <a:lnTo>
                  <a:pt x="2105025" y="0"/>
                </a:lnTo>
                <a:lnTo>
                  <a:pt x="2105025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341205">
            <a:off x="14048200" y="-5039901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7" y="0"/>
                </a:lnTo>
                <a:lnTo>
                  <a:pt x="8860057" y="6733644"/>
                </a:lnTo>
                <a:lnTo>
                  <a:pt x="0" y="673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2227" y="1754556"/>
            <a:ext cx="18592454" cy="1009650"/>
          </a:xfrm>
          <a:custGeom>
            <a:avLst/>
            <a:gdLst/>
            <a:ahLst/>
            <a:cxnLst/>
            <a:rect r="r" b="b" t="t" l="l"/>
            <a:pathLst>
              <a:path h="1009650" w="18592454">
                <a:moveTo>
                  <a:pt x="0" y="0"/>
                </a:moveTo>
                <a:lnTo>
                  <a:pt x="18592454" y="0"/>
                </a:lnTo>
                <a:lnTo>
                  <a:pt x="18592454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357" t="-607244" r="0" b="-6103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41205">
            <a:off x="-4999692" y="9254833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8" y="0"/>
                </a:lnTo>
                <a:lnTo>
                  <a:pt x="8860058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-38001" y="1735506"/>
          <a:ext cx="18288000" cy="8551494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Paper Acceptance Certificate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Paper QR Code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2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9976856" y="2764206"/>
            <a:ext cx="7522794" cy="7522794"/>
          </a:xfrm>
          <a:custGeom>
            <a:avLst/>
            <a:gdLst/>
            <a:ahLst/>
            <a:cxnLst/>
            <a:rect r="r" b="b" t="t" l="l"/>
            <a:pathLst>
              <a:path h="7522794" w="7522794">
                <a:moveTo>
                  <a:pt x="0" y="0"/>
                </a:moveTo>
                <a:lnTo>
                  <a:pt x="7522794" y="0"/>
                </a:lnTo>
                <a:lnTo>
                  <a:pt x="7522794" y="7522794"/>
                </a:lnTo>
                <a:lnTo>
                  <a:pt x="0" y="752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429638"/>
            <a:ext cx="9025244" cy="5163229"/>
          </a:xfrm>
          <a:custGeom>
            <a:avLst/>
            <a:gdLst/>
            <a:ahLst/>
            <a:cxnLst/>
            <a:rect r="r" b="b" t="t" l="l"/>
            <a:pathLst>
              <a:path h="5163229" w="9025244">
                <a:moveTo>
                  <a:pt x="0" y="0"/>
                </a:moveTo>
                <a:lnTo>
                  <a:pt x="9025244" y="0"/>
                </a:lnTo>
                <a:lnTo>
                  <a:pt x="9025244" y="5163229"/>
                </a:lnTo>
                <a:lnTo>
                  <a:pt x="0" y="5163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00" t="0" r="-898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43175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8" action="ppaction://hlinksldjump"/>
              </a:rPr>
              <a:t>Back to Agenda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527" y="318079"/>
            <a:ext cx="893231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Research Paper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74" y="7735440"/>
            <a:ext cx="8115300" cy="152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5265" y="952500"/>
            <a:ext cx="602489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2" action="ppaction://hlinksldjump"/>
              </a:rPr>
              <a:t>Model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5265" y="2579370"/>
            <a:ext cx="602489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52500"/>
            <a:ext cx="465361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65935"/>
            <a:ext cx="4653615" cy="5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5" action="ppaction://hlinksldjump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79370"/>
            <a:ext cx="465361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</a:rPr>
              <a:t>Related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92805"/>
            <a:ext cx="465361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06240"/>
            <a:ext cx="465361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7" action="ppaction://hlinksldjump"/>
              </a:rPr>
              <a:t>Data Imbalance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19675"/>
            <a:ext cx="465361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8" action="ppaction://hlinksldjump"/>
              </a:rPr>
              <a:t>Data Methodologies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5265" y="1765935"/>
            <a:ext cx="602489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9" action="ppaction://hlinksldjump"/>
              </a:rPr>
              <a:t>Implementation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25265" y="3392805"/>
            <a:ext cx="602489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10" action="ppaction://hlinksldjump"/>
              </a:rPr>
              <a:t>Some of predictions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5265" y="4206240"/>
            <a:ext cx="602489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11" action="ppaction://hlinksldjump"/>
              </a:rPr>
              <a:t>Analysis and Conclusion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522763">
            <a:off x="-574999" y="4192294"/>
            <a:ext cx="12814182" cy="11350724"/>
          </a:xfrm>
          <a:custGeom>
            <a:avLst/>
            <a:gdLst/>
            <a:ahLst/>
            <a:cxnLst/>
            <a:rect r="r" b="b" t="t" l="l"/>
            <a:pathLst>
              <a:path h="11350724" w="12814182">
                <a:moveTo>
                  <a:pt x="0" y="0"/>
                </a:moveTo>
                <a:lnTo>
                  <a:pt x="12814182" y="0"/>
                </a:lnTo>
                <a:lnTo>
                  <a:pt x="12814182" y="11350723"/>
                </a:lnTo>
                <a:lnTo>
                  <a:pt x="0" y="113507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18037">
            <a:off x="-2972698" y="125459"/>
            <a:ext cx="11673966" cy="8681185"/>
          </a:xfrm>
          <a:custGeom>
            <a:avLst/>
            <a:gdLst/>
            <a:ahLst/>
            <a:cxnLst/>
            <a:rect r="r" b="b" t="t" l="l"/>
            <a:pathLst>
              <a:path h="8681185" w="11673966">
                <a:moveTo>
                  <a:pt x="0" y="0"/>
                </a:moveTo>
                <a:lnTo>
                  <a:pt x="11673965" y="0"/>
                </a:lnTo>
                <a:lnTo>
                  <a:pt x="11673965" y="8681186"/>
                </a:lnTo>
                <a:lnTo>
                  <a:pt x="0" y="868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362292"/>
            <a:ext cx="7562415" cy="756241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8798" t="0" r="-22355" b="-459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03291" y="2831733"/>
            <a:ext cx="6733138" cy="4213960"/>
            <a:chOff x="0" y="0"/>
            <a:chExt cx="8977518" cy="56186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977518" cy="136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39"/>
                </a:lnSpc>
              </a:pPr>
              <a:r>
                <a:rPr lang="en-US" sz="6699">
                  <a:solidFill>
                    <a:srgbClr val="0A4154"/>
                  </a:solidFill>
                  <a:latin typeface="Tomorrow"/>
                  <a:ea typeface="Tomorrow"/>
                  <a:cs typeface="Tomorrow"/>
                  <a:sym typeface="Tomorrow"/>
                </a:rPr>
                <a:t>Introduction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55771"/>
              <a:ext cx="8977518" cy="3262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A4154"/>
                  </a:solidFill>
                  <a:latin typeface="Roboto"/>
                  <a:ea typeface="Roboto"/>
                  <a:cs typeface="Roboto"/>
                  <a:sym typeface="Roboto"/>
                </a:rPr>
                <a:t>Skin cancer is a global health concern, requiring understanding and prevention. </a:t>
              </a: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A4154"/>
                  </a:solidFill>
                  <a:latin typeface="Roboto"/>
                  <a:ea typeface="Roboto"/>
                  <a:cs typeface="Roboto"/>
                  <a:sym typeface="Roboto"/>
                </a:rPr>
                <a:t>AI offers promise in detection, treatment, and prevention. </a:t>
              </a: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A4154"/>
                  </a:solidFill>
                  <a:latin typeface="Roboto"/>
                  <a:ea typeface="Roboto"/>
                  <a:cs typeface="Roboto"/>
                  <a:sym typeface="Roboto"/>
                </a:rPr>
                <a:t>Skin cancer includes types like BCC, SCC, and melanoma [1], often diagnosed late.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234404" y="8892596"/>
            <a:ext cx="6024896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5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26" y="0"/>
            <a:ext cx="18592454" cy="10277326"/>
          </a:xfrm>
          <a:custGeom>
            <a:avLst/>
            <a:gdLst/>
            <a:ahLst/>
            <a:cxnLst/>
            <a:rect r="r" b="b" t="t" l="l"/>
            <a:pathLst>
              <a:path h="10277326" w="18592454">
                <a:moveTo>
                  <a:pt x="0" y="0"/>
                </a:moveTo>
                <a:lnTo>
                  <a:pt x="18592454" y="0"/>
                </a:lnTo>
                <a:lnTo>
                  <a:pt x="18592454" y="10277326"/>
                </a:lnTo>
                <a:lnTo>
                  <a:pt x="0" y="1027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357" t="-2944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87425">
            <a:off x="5835290" y="2694735"/>
            <a:ext cx="16823123" cy="12785574"/>
          </a:xfrm>
          <a:custGeom>
            <a:avLst/>
            <a:gdLst/>
            <a:ahLst/>
            <a:cxnLst/>
            <a:rect r="r" b="b" t="t" l="l"/>
            <a:pathLst>
              <a:path h="12785574" w="16823123">
                <a:moveTo>
                  <a:pt x="0" y="0"/>
                </a:moveTo>
                <a:lnTo>
                  <a:pt x="16823124" y="0"/>
                </a:lnTo>
                <a:lnTo>
                  <a:pt x="16823124" y="12785574"/>
                </a:lnTo>
                <a:lnTo>
                  <a:pt x="0" y="1278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514944"/>
            <a:ext cx="11108294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Skin cancer affects approximately 5.4 million cases globally, with an incidence rate of 3.1% of all cancer cases worldwide. Detecting skin cancer accurately is crucial due to its prevalence and potential for early intervention to improve patient outcomes.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6230600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9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Enhancing Skin Cancer Diagnosis Accuracy through Integration of Convolutional Neural Networks and Segmentation Techniques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92596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89676">
            <a:off x="-4301992" y="7210410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7" y="0"/>
                </a:lnTo>
                <a:lnTo>
                  <a:pt x="8860057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87087">
            <a:off x="7038977" y="-5239919"/>
            <a:ext cx="9214924" cy="7003342"/>
          </a:xfrm>
          <a:custGeom>
            <a:avLst/>
            <a:gdLst/>
            <a:ahLst/>
            <a:cxnLst/>
            <a:rect r="r" b="b" t="t" l="l"/>
            <a:pathLst>
              <a:path h="7003342" w="9214924">
                <a:moveTo>
                  <a:pt x="0" y="0"/>
                </a:moveTo>
                <a:lnTo>
                  <a:pt x="9214924" y="0"/>
                </a:lnTo>
                <a:lnTo>
                  <a:pt x="9214924" y="7003342"/>
                </a:lnTo>
                <a:lnTo>
                  <a:pt x="0" y="7003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93231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24292" y="1319848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92751" y="2287499"/>
            <a:ext cx="6833510" cy="2127123"/>
            <a:chOff x="0" y="0"/>
            <a:chExt cx="9111347" cy="28361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418082" y="440858"/>
              <a:ext cx="7693265" cy="2035249"/>
              <a:chOff x="0" y="0"/>
              <a:chExt cx="509386" cy="13475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386" cy="134758"/>
              </a:xfrm>
              <a:custGeom>
                <a:avLst/>
                <a:gdLst/>
                <a:ahLst/>
                <a:cxnLst/>
                <a:rect r="r" b="b" t="t" l="l"/>
                <a:pathLst>
                  <a:path h="134758" w="509386">
                    <a:moveTo>
                      <a:pt x="67379" y="0"/>
                    </a:moveTo>
                    <a:lnTo>
                      <a:pt x="442007" y="0"/>
                    </a:lnTo>
                    <a:cubicBezTo>
                      <a:pt x="459877" y="0"/>
                      <a:pt x="477015" y="7099"/>
                      <a:pt x="489651" y="19735"/>
                    </a:cubicBezTo>
                    <a:cubicBezTo>
                      <a:pt x="502287" y="32371"/>
                      <a:pt x="509386" y="49509"/>
                      <a:pt x="509386" y="67379"/>
                    </a:cubicBezTo>
                    <a:lnTo>
                      <a:pt x="509386" y="67379"/>
                    </a:lnTo>
                    <a:cubicBezTo>
                      <a:pt x="509386" y="104591"/>
                      <a:pt x="479219" y="134758"/>
                      <a:pt x="442007" y="134758"/>
                    </a:cubicBezTo>
                    <a:lnTo>
                      <a:pt x="67379" y="134758"/>
                    </a:lnTo>
                    <a:cubicBezTo>
                      <a:pt x="49509" y="134758"/>
                      <a:pt x="32371" y="127659"/>
                      <a:pt x="19735" y="115023"/>
                    </a:cubicBezTo>
                    <a:cubicBezTo>
                      <a:pt x="7099" y="102387"/>
                      <a:pt x="0" y="85249"/>
                      <a:pt x="0" y="67379"/>
                    </a:cubicBezTo>
                    <a:lnTo>
                      <a:pt x="0" y="67379"/>
                    </a:lnTo>
                    <a:cubicBezTo>
                      <a:pt x="0" y="49509"/>
                      <a:pt x="7099" y="32371"/>
                      <a:pt x="19735" y="19735"/>
                    </a:cubicBezTo>
                    <a:cubicBezTo>
                      <a:pt x="32371" y="7099"/>
                      <a:pt x="49509" y="0"/>
                      <a:pt x="67379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509386" cy="1157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  <a:p>
                <a:pPr algn="ctr">
                  <a:lnSpc>
                    <a:spcPts val="2266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36164" cy="283616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511624" y="4757522"/>
            <a:ext cx="6814637" cy="2127123"/>
            <a:chOff x="0" y="0"/>
            <a:chExt cx="9086183" cy="283616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418082" y="440858"/>
              <a:ext cx="7668101" cy="1954448"/>
              <a:chOff x="0" y="0"/>
              <a:chExt cx="507720" cy="12940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07720" cy="129408"/>
              </a:xfrm>
              <a:custGeom>
                <a:avLst/>
                <a:gdLst/>
                <a:ahLst/>
                <a:cxnLst/>
                <a:rect r="r" b="b" t="t" l="l"/>
                <a:pathLst>
                  <a:path h="129408" w="507720">
                    <a:moveTo>
                      <a:pt x="64704" y="0"/>
                    </a:moveTo>
                    <a:lnTo>
                      <a:pt x="443016" y="0"/>
                    </a:lnTo>
                    <a:cubicBezTo>
                      <a:pt x="460177" y="0"/>
                      <a:pt x="476634" y="6817"/>
                      <a:pt x="488769" y="18951"/>
                    </a:cubicBezTo>
                    <a:cubicBezTo>
                      <a:pt x="500903" y="31086"/>
                      <a:pt x="507720" y="47543"/>
                      <a:pt x="507720" y="64704"/>
                    </a:cubicBezTo>
                    <a:lnTo>
                      <a:pt x="507720" y="64704"/>
                    </a:lnTo>
                    <a:cubicBezTo>
                      <a:pt x="507720" y="81864"/>
                      <a:pt x="500903" y="98322"/>
                      <a:pt x="488769" y="110456"/>
                    </a:cubicBezTo>
                    <a:cubicBezTo>
                      <a:pt x="476634" y="122591"/>
                      <a:pt x="460177" y="129408"/>
                      <a:pt x="443016" y="129408"/>
                    </a:cubicBezTo>
                    <a:lnTo>
                      <a:pt x="64704" y="129408"/>
                    </a:lnTo>
                    <a:cubicBezTo>
                      <a:pt x="47543" y="129408"/>
                      <a:pt x="31086" y="122591"/>
                      <a:pt x="18951" y="110456"/>
                    </a:cubicBezTo>
                    <a:cubicBezTo>
                      <a:pt x="6817" y="98322"/>
                      <a:pt x="0" y="81864"/>
                      <a:pt x="0" y="64704"/>
                    </a:cubicBezTo>
                    <a:lnTo>
                      <a:pt x="0" y="64704"/>
                    </a:lnTo>
                    <a:cubicBezTo>
                      <a:pt x="0" y="47543"/>
                      <a:pt x="6817" y="31086"/>
                      <a:pt x="18951" y="18951"/>
                    </a:cubicBezTo>
                    <a:cubicBezTo>
                      <a:pt x="31086" y="6817"/>
                      <a:pt x="47543" y="0"/>
                      <a:pt x="64704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507720" cy="110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  <a:p>
                <a:pPr algn="ctr">
                  <a:lnSpc>
                    <a:spcPts val="2266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2836164" cy="283616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</p:grpSp>
      <p:sp>
        <p:nvSpPr>
          <p:cNvPr name="TextBox 20" id="20"/>
          <p:cNvSpPr txBox="true"/>
          <p:nvPr/>
        </p:nvSpPr>
        <p:spPr>
          <a:xfrm rot="0">
            <a:off x="2500139" y="5321778"/>
            <a:ext cx="4578295" cy="108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Comparative Study on Different Deep Learning Models for Skin Lesion Classification Using Transfer Learning Approach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92751" y="7303745"/>
            <a:ext cx="6833510" cy="2127123"/>
            <a:chOff x="0" y="0"/>
            <a:chExt cx="9111347" cy="283616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1418082" y="440858"/>
              <a:ext cx="7693265" cy="1954448"/>
              <a:chOff x="0" y="0"/>
              <a:chExt cx="509386" cy="12940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09386" cy="129408"/>
              </a:xfrm>
              <a:custGeom>
                <a:avLst/>
                <a:gdLst/>
                <a:ahLst/>
                <a:cxnLst/>
                <a:rect r="r" b="b" t="t" l="l"/>
                <a:pathLst>
                  <a:path h="129408" w="509386">
                    <a:moveTo>
                      <a:pt x="64704" y="0"/>
                    </a:moveTo>
                    <a:lnTo>
                      <a:pt x="444682" y="0"/>
                    </a:lnTo>
                    <a:cubicBezTo>
                      <a:pt x="461843" y="0"/>
                      <a:pt x="478300" y="6817"/>
                      <a:pt x="490435" y="18951"/>
                    </a:cubicBezTo>
                    <a:cubicBezTo>
                      <a:pt x="502569" y="31086"/>
                      <a:pt x="509386" y="47543"/>
                      <a:pt x="509386" y="64704"/>
                    </a:cubicBezTo>
                    <a:lnTo>
                      <a:pt x="509386" y="64704"/>
                    </a:lnTo>
                    <a:cubicBezTo>
                      <a:pt x="509386" y="81864"/>
                      <a:pt x="502569" y="98322"/>
                      <a:pt x="490435" y="110456"/>
                    </a:cubicBezTo>
                    <a:cubicBezTo>
                      <a:pt x="478300" y="122591"/>
                      <a:pt x="461843" y="129408"/>
                      <a:pt x="444682" y="129408"/>
                    </a:cubicBezTo>
                    <a:lnTo>
                      <a:pt x="64704" y="129408"/>
                    </a:lnTo>
                    <a:cubicBezTo>
                      <a:pt x="47543" y="129408"/>
                      <a:pt x="31086" y="122591"/>
                      <a:pt x="18951" y="110456"/>
                    </a:cubicBezTo>
                    <a:cubicBezTo>
                      <a:pt x="6817" y="98322"/>
                      <a:pt x="0" y="81864"/>
                      <a:pt x="0" y="64704"/>
                    </a:cubicBezTo>
                    <a:lnTo>
                      <a:pt x="0" y="64704"/>
                    </a:lnTo>
                    <a:cubicBezTo>
                      <a:pt x="0" y="47543"/>
                      <a:pt x="6817" y="31086"/>
                      <a:pt x="18951" y="18951"/>
                    </a:cubicBezTo>
                    <a:cubicBezTo>
                      <a:pt x="31086" y="6817"/>
                      <a:pt x="47543" y="0"/>
                      <a:pt x="64704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509386" cy="110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  <a:p>
                <a:pPr algn="ctr">
                  <a:lnSpc>
                    <a:spcPts val="2266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2836164" cy="283616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8532698" y="2561633"/>
            <a:ext cx="5769949" cy="1526437"/>
            <a:chOff x="0" y="0"/>
            <a:chExt cx="509386" cy="1347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9386" cy="134758"/>
            </a:xfrm>
            <a:custGeom>
              <a:avLst/>
              <a:gdLst/>
              <a:ahLst/>
              <a:cxnLst/>
              <a:rect r="r" b="b" t="t" l="l"/>
              <a:pathLst>
                <a:path h="134758" w="509386">
                  <a:moveTo>
                    <a:pt x="67379" y="0"/>
                  </a:moveTo>
                  <a:lnTo>
                    <a:pt x="442007" y="0"/>
                  </a:lnTo>
                  <a:cubicBezTo>
                    <a:pt x="459877" y="0"/>
                    <a:pt x="477015" y="7099"/>
                    <a:pt x="489651" y="19735"/>
                  </a:cubicBezTo>
                  <a:cubicBezTo>
                    <a:pt x="502287" y="32371"/>
                    <a:pt x="509386" y="49509"/>
                    <a:pt x="509386" y="67379"/>
                  </a:cubicBezTo>
                  <a:lnTo>
                    <a:pt x="509386" y="67379"/>
                  </a:lnTo>
                  <a:cubicBezTo>
                    <a:pt x="509386" y="104591"/>
                    <a:pt x="479219" y="134758"/>
                    <a:pt x="442007" y="134758"/>
                  </a:cubicBezTo>
                  <a:lnTo>
                    <a:pt x="67379" y="134758"/>
                  </a:lnTo>
                  <a:cubicBezTo>
                    <a:pt x="49509" y="134758"/>
                    <a:pt x="32371" y="127659"/>
                    <a:pt x="19735" y="115023"/>
                  </a:cubicBezTo>
                  <a:cubicBezTo>
                    <a:pt x="7099" y="102387"/>
                    <a:pt x="0" y="85249"/>
                    <a:pt x="0" y="67379"/>
                  </a:cubicBezTo>
                  <a:lnTo>
                    <a:pt x="0" y="67379"/>
                  </a:lnTo>
                  <a:cubicBezTo>
                    <a:pt x="0" y="49509"/>
                    <a:pt x="7099" y="32371"/>
                    <a:pt x="19735" y="19735"/>
                  </a:cubicBezTo>
                  <a:cubicBezTo>
                    <a:pt x="32371" y="7099"/>
                    <a:pt x="49509" y="0"/>
                    <a:pt x="67379" y="0"/>
                  </a:cubicBezTo>
                  <a:close/>
                </a:path>
              </a:pathLst>
            </a:custGeom>
            <a:solidFill>
              <a:srgbClr val="12285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9050"/>
              <a:ext cx="509386" cy="115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66"/>
                </a:lnSpc>
              </a:pPr>
            </a:p>
            <a:p>
              <a:pPr algn="just">
                <a:lnSpc>
                  <a:spcPts val="2266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469136" y="2230990"/>
            <a:ext cx="2127123" cy="212712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85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66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88009" y="4701013"/>
            <a:ext cx="6814637" cy="2127123"/>
            <a:chOff x="0" y="0"/>
            <a:chExt cx="9086183" cy="283616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1418082" y="440858"/>
              <a:ext cx="7668101" cy="1954448"/>
              <a:chOff x="0" y="0"/>
              <a:chExt cx="507720" cy="12940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07720" cy="129408"/>
              </a:xfrm>
              <a:custGeom>
                <a:avLst/>
                <a:gdLst/>
                <a:ahLst/>
                <a:cxnLst/>
                <a:rect r="r" b="b" t="t" l="l"/>
                <a:pathLst>
                  <a:path h="129408" w="507720">
                    <a:moveTo>
                      <a:pt x="64704" y="0"/>
                    </a:moveTo>
                    <a:lnTo>
                      <a:pt x="443016" y="0"/>
                    </a:lnTo>
                    <a:cubicBezTo>
                      <a:pt x="460177" y="0"/>
                      <a:pt x="476634" y="6817"/>
                      <a:pt x="488769" y="18951"/>
                    </a:cubicBezTo>
                    <a:cubicBezTo>
                      <a:pt x="500903" y="31086"/>
                      <a:pt x="507720" y="47543"/>
                      <a:pt x="507720" y="64704"/>
                    </a:cubicBezTo>
                    <a:lnTo>
                      <a:pt x="507720" y="64704"/>
                    </a:lnTo>
                    <a:cubicBezTo>
                      <a:pt x="507720" y="81864"/>
                      <a:pt x="500903" y="98322"/>
                      <a:pt x="488769" y="110456"/>
                    </a:cubicBezTo>
                    <a:cubicBezTo>
                      <a:pt x="476634" y="122591"/>
                      <a:pt x="460177" y="129408"/>
                      <a:pt x="443016" y="129408"/>
                    </a:cubicBezTo>
                    <a:lnTo>
                      <a:pt x="64704" y="129408"/>
                    </a:lnTo>
                    <a:cubicBezTo>
                      <a:pt x="47543" y="129408"/>
                      <a:pt x="31086" y="122591"/>
                      <a:pt x="18951" y="110456"/>
                    </a:cubicBezTo>
                    <a:cubicBezTo>
                      <a:pt x="6817" y="98322"/>
                      <a:pt x="0" y="81864"/>
                      <a:pt x="0" y="64704"/>
                    </a:cubicBezTo>
                    <a:lnTo>
                      <a:pt x="0" y="64704"/>
                    </a:lnTo>
                    <a:cubicBezTo>
                      <a:pt x="0" y="47543"/>
                      <a:pt x="6817" y="31086"/>
                      <a:pt x="18951" y="18951"/>
                    </a:cubicBezTo>
                    <a:cubicBezTo>
                      <a:pt x="31086" y="6817"/>
                      <a:pt x="47543" y="0"/>
                      <a:pt x="64704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9050"/>
                <a:ext cx="507720" cy="110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  <a:p>
                <a:pPr algn="ctr">
                  <a:lnSpc>
                    <a:spcPts val="2266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2836164" cy="283616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7469136" y="7247236"/>
            <a:ext cx="6833510" cy="2127123"/>
            <a:chOff x="0" y="0"/>
            <a:chExt cx="9111347" cy="2836164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1418082" y="440858"/>
              <a:ext cx="7693265" cy="1954448"/>
              <a:chOff x="0" y="0"/>
              <a:chExt cx="509386" cy="12940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509386" cy="129408"/>
              </a:xfrm>
              <a:custGeom>
                <a:avLst/>
                <a:gdLst/>
                <a:ahLst/>
                <a:cxnLst/>
                <a:rect r="r" b="b" t="t" l="l"/>
                <a:pathLst>
                  <a:path h="129408" w="509386">
                    <a:moveTo>
                      <a:pt x="64704" y="0"/>
                    </a:moveTo>
                    <a:lnTo>
                      <a:pt x="444682" y="0"/>
                    </a:lnTo>
                    <a:cubicBezTo>
                      <a:pt x="461843" y="0"/>
                      <a:pt x="478300" y="6817"/>
                      <a:pt x="490435" y="18951"/>
                    </a:cubicBezTo>
                    <a:cubicBezTo>
                      <a:pt x="502569" y="31086"/>
                      <a:pt x="509386" y="47543"/>
                      <a:pt x="509386" y="64704"/>
                    </a:cubicBezTo>
                    <a:lnTo>
                      <a:pt x="509386" y="64704"/>
                    </a:lnTo>
                    <a:cubicBezTo>
                      <a:pt x="509386" y="81864"/>
                      <a:pt x="502569" y="98322"/>
                      <a:pt x="490435" y="110456"/>
                    </a:cubicBezTo>
                    <a:cubicBezTo>
                      <a:pt x="478300" y="122591"/>
                      <a:pt x="461843" y="129408"/>
                      <a:pt x="444682" y="129408"/>
                    </a:cubicBezTo>
                    <a:lnTo>
                      <a:pt x="64704" y="129408"/>
                    </a:lnTo>
                    <a:cubicBezTo>
                      <a:pt x="47543" y="129408"/>
                      <a:pt x="31086" y="122591"/>
                      <a:pt x="18951" y="110456"/>
                    </a:cubicBezTo>
                    <a:cubicBezTo>
                      <a:pt x="6817" y="98322"/>
                      <a:pt x="0" y="81864"/>
                      <a:pt x="0" y="64704"/>
                    </a:cubicBezTo>
                    <a:lnTo>
                      <a:pt x="0" y="64704"/>
                    </a:lnTo>
                    <a:cubicBezTo>
                      <a:pt x="0" y="47543"/>
                      <a:pt x="6817" y="31086"/>
                      <a:pt x="18951" y="18951"/>
                    </a:cubicBezTo>
                    <a:cubicBezTo>
                      <a:pt x="31086" y="6817"/>
                      <a:pt x="47543" y="0"/>
                      <a:pt x="64704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"/>
                <a:ext cx="509386" cy="1103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  <a:p>
                <a:pPr algn="ctr">
                  <a:lnSpc>
                    <a:spcPts val="2266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0"/>
              <a:ext cx="2836164" cy="283616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2285E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14709149" y="2385241"/>
            <a:ext cx="3086100" cy="6888811"/>
            <a:chOff x="0" y="0"/>
            <a:chExt cx="812800" cy="181433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1814337"/>
            </a:xfrm>
            <a:custGeom>
              <a:avLst/>
              <a:gdLst/>
              <a:ahLst/>
              <a:cxnLst/>
              <a:rect r="r" b="b" t="t" l="l"/>
              <a:pathLst>
                <a:path h="181433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86396"/>
                  </a:lnTo>
                  <a:cubicBezTo>
                    <a:pt x="812800" y="1720328"/>
                    <a:pt x="799321" y="1752871"/>
                    <a:pt x="775327" y="1776864"/>
                  </a:cubicBezTo>
                  <a:cubicBezTo>
                    <a:pt x="751333" y="1800858"/>
                    <a:pt x="718791" y="1814337"/>
                    <a:pt x="684859" y="1814337"/>
                  </a:cubicBezTo>
                  <a:lnTo>
                    <a:pt x="127941" y="1814337"/>
                  </a:lnTo>
                  <a:cubicBezTo>
                    <a:pt x="94009" y="1814337"/>
                    <a:pt x="61467" y="1800858"/>
                    <a:pt x="37473" y="1776864"/>
                  </a:cubicBezTo>
                  <a:cubicBezTo>
                    <a:pt x="13479" y="1752871"/>
                    <a:pt x="0" y="1720328"/>
                    <a:pt x="0" y="168639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9050"/>
              <a:ext cx="812800" cy="1795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266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650232" y="5603957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202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11624" y="3152343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202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500139" y="2843955"/>
            <a:ext cx="4211332" cy="108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Deep Learning-Based Skin Lesion Segmentation and Classification of Melanoma Using Support Vector Machine (SVM)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31359" y="8150180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202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500139" y="7903820"/>
            <a:ext cx="4211332" cy="81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Improved Skin Lesion Recognition by a Self-Supervised Curricular Deep Learning Approach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626617" y="5547449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202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607744" y="8093672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19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607744" y="3097573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202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486212" y="2758885"/>
            <a:ext cx="4489716" cy="108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SSD-KD: A Self-Supervised Diverse Knowledge Distillation Method for Lightweight Skin Lesion Classification Using Dermoscopic Images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495574" y="5236708"/>
            <a:ext cx="4480354" cy="108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Multi-Class Skin Lesion Classification Using a Lightweight Dynamic Kernel Deep-Learning-Based Convolutional Neural Network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304891" y="7733011"/>
            <a:ext cx="4671038" cy="108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1"/>
              </a:lnSpc>
              <a:spcBef>
                <a:spcPct val="0"/>
              </a:spcBef>
            </a:pPr>
            <a:r>
              <a:rPr lang="en-US" sz="19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Multiclass Skin Lesion Localization and Classification Using Deep Learning-Based Features Fusion and Selection Framework for Smart Healthcare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327246" y="2780708"/>
            <a:ext cx="1849907" cy="61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  <a:spcBef>
                <a:spcPct val="0"/>
              </a:spcBef>
            </a:pPr>
            <a:r>
              <a:rPr lang="en-US" sz="548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202</a:t>
            </a:r>
            <a:r>
              <a:rPr lang="en-US" sz="5486">
                <a:solidFill>
                  <a:srgbClr val="14973A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3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197996" y="3510606"/>
            <a:ext cx="2104230" cy="5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9"/>
              </a:lnSpc>
              <a:spcBef>
                <a:spcPct val="0"/>
              </a:spcBef>
            </a:pPr>
            <a:r>
              <a:rPr lang="en-US" sz="2137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Light-Dermo:   A Lightweight Pretrained Convolution Neural Network for the Diagnosis of Multiclass Skin LesionsLight-Dermo:                            A Lightweight Pretrained Convolution Neural Network for the Diagnosis of Multiclass Skin Lesions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341205">
            <a:off x="14048200" y="-5039901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7" y="0"/>
                </a:lnTo>
                <a:lnTo>
                  <a:pt x="8860057" y="6733644"/>
                </a:lnTo>
                <a:lnTo>
                  <a:pt x="0" y="673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226" y="2764206"/>
            <a:ext cx="18592454" cy="1009650"/>
          </a:xfrm>
          <a:custGeom>
            <a:avLst/>
            <a:gdLst/>
            <a:ahLst/>
            <a:cxnLst/>
            <a:rect r="r" b="b" t="t" l="l"/>
            <a:pathLst>
              <a:path h="1009650" w="18592454">
                <a:moveTo>
                  <a:pt x="0" y="0"/>
                </a:moveTo>
                <a:lnTo>
                  <a:pt x="18592454" y="0"/>
                </a:lnTo>
                <a:lnTo>
                  <a:pt x="18592454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357" t="-607244" r="0" b="-6103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637748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3175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341205">
            <a:off x="-4999692" y="9254833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8" y="0"/>
                </a:lnTo>
                <a:lnTo>
                  <a:pt x="8860058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853" y="4669708"/>
            <a:ext cx="8551328" cy="5617292"/>
          </a:xfrm>
          <a:custGeom>
            <a:avLst/>
            <a:gdLst/>
            <a:ahLst/>
            <a:cxnLst/>
            <a:rect r="r" b="b" t="t" l="l"/>
            <a:pathLst>
              <a:path h="5617292" w="8551328">
                <a:moveTo>
                  <a:pt x="0" y="0"/>
                </a:moveTo>
                <a:lnTo>
                  <a:pt x="8551328" y="0"/>
                </a:lnTo>
                <a:lnTo>
                  <a:pt x="8551328" y="5617292"/>
                </a:lnTo>
                <a:lnTo>
                  <a:pt x="0" y="5617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4153" b="-773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0" y="2764206"/>
          <a:ext cx="18288000" cy="9867900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Proposed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Why need Segmentaion?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8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Noise Reduction, Simplify Analysis, Accurate Features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9666448" y="4567519"/>
            <a:ext cx="8226754" cy="5719481"/>
            <a:chOff x="0" y="0"/>
            <a:chExt cx="10969006" cy="7625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69006" cy="3749041"/>
            </a:xfrm>
            <a:custGeom>
              <a:avLst/>
              <a:gdLst/>
              <a:ahLst/>
              <a:cxnLst/>
              <a:rect r="r" b="b" t="t" l="l"/>
              <a:pathLst>
                <a:path h="3749041" w="10969006">
                  <a:moveTo>
                    <a:pt x="0" y="0"/>
                  </a:moveTo>
                  <a:lnTo>
                    <a:pt x="10969006" y="0"/>
                  </a:lnTo>
                  <a:lnTo>
                    <a:pt x="10969006" y="3749041"/>
                  </a:lnTo>
                  <a:lnTo>
                    <a:pt x="0" y="374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876933"/>
              <a:ext cx="10969006" cy="3749041"/>
            </a:xfrm>
            <a:custGeom>
              <a:avLst/>
              <a:gdLst/>
              <a:ahLst/>
              <a:cxnLst/>
              <a:rect r="r" b="b" t="t" l="l"/>
              <a:pathLst>
                <a:path h="3749041" w="10969006">
                  <a:moveTo>
                    <a:pt x="0" y="0"/>
                  </a:moveTo>
                  <a:lnTo>
                    <a:pt x="10969006" y="0"/>
                  </a:lnTo>
                  <a:lnTo>
                    <a:pt x="10969006" y="3749042"/>
                  </a:lnTo>
                  <a:lnTo>
                    <a:pt x="0" y="3749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89676">
            <a:off x="-4301992" y="7210410"/>
            <a:ext cx="8860057" cy="6733643"/>
          </a:xfrm>
          <a:custGeom>
            <a:avLst/>
            <a:gdLst/>
            <a:ahLst/>
            <a:cxnLst/>
            <a:rect r="r" b="b" t="t" l="l"/>
            <a:pathLst>
              <a:path h="6733643" w="8860057">
                <a:moveTo>
                  <a:pt x="0" y="0"/>
                </a:moveTo>
                <a:lnTo>
                  <a:pt x="8860057" y="0"/>
                </a:lnTo>
                <a:lnTo>
                  <a:pt x="8860057" y="6733643"/>
                </a:lnTo>
                <a:lnTo>
                  <a:pt x="0" y="6733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87087">
            <a:off x="7038977" y="-5239919"/>
            <a:ext cx="9214924" cy="7003342"/>
          </a:xfrm>
          <a:custGeom>
            <a:avLst/>
            <a:gdLst/>
            <a:ahLst/>
            <a:cxnLst/>
            <a:rect r="r" b="b" t="t" l="l"/>
            <a:pathLst>
              <a:path h="7003342" w="9214924">
                <a:moveTo>
                  <a:pt x="0" y="0"/>
                </a:moveTo>
                <a:lnTo>
                  <a:pt x="9214924" y="0"/>
                </a:lnTo>
                <a:lnTo>
                  <a:pt x="9214924" y="7003342"/>
                </a:lnTo>
                <a:lnTo>
                  <a:pt x="0" y="7003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085154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Data Imbalance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9107" y="6913245"/>
            <a:ext cx="6606766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Duplicating images for augmentation purposes</a:t>
            </a:r>
          </a:p>
          <a:p>
            <a:pPr algn="just">
              <a:lnSpc>
                <a:spcPts val="4680"/>
              </a:lnSpc>
            </a:pPr>
          </a:p>
          <a:p>
            <a:pPr algn="just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NV class preserved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66686" y="6840079"/>
            <a:ext cx="7089317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Augmentation transformations (rotation, shifting, flipping) applied only to the training 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24292" y="1319848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74004" y="2719236"/>
            <a:ext cx="7571868" cy="3785934"/>
            <a:chOff x="0" y="0"/>
            <a:chExt cx="6350000" cy="317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blipFill>
              <a:blip r:embed="rId7"/>
              <a:stretch>
                <a:fillRect l="0" t="-7043" r="0" b="-704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284135" y="2719236"/>
            <a:ext cx="7571868" cy="3785934"/>
            <a:chOff x="0" y="0"/>
            <a:chExt cx="6350000" cy="317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0" y="2286000"/>
                  </a:moveTo>
                  <a:lnTo>
                    <a:pt x="0" y="889000"/>
                  </a:lnTo>
                  <a:cubicBezTo>
                    <a:pt x="0" y="397510"/>
                    <a:pt x="397510" y="0"/>
                    <a:pt x="889000" y="0"/>
                  </a:cubicBezTo>
                  <a:lnTo>
                    <a:pt x="5461000" y="0"/>
                  </a:lnTo>
                  <a:cubicBezTo>
                    <a:pt x="5952490" y="0"/>
                    <a:pt x="6350000" y="397510"/>
                    <a:pt x="6350000" y="889000"/>
                  </a:cubicBezTo>
                  <a:lnTo>
                    <a:pt x="6350000" y="2286000"/>
                  </a:lnTo>
                  <a:cubicBezTo>
                    <a:pt x="6350000" y="2777490"/>
                    <a:pt x="5952490" y="3175000"/>
                    <a:pt x="5461000" y="3175000"/>
                  </a:cubicBezTo>
                  <a:lnTo>
                    <a:pt x="889000" y="3175000"/>
                  </a:lnTo>
                  <a:cubicBezTo>
                    <a:pt x="397510" y="3175000"/>
                    <a:pt x="0" y="2777490"/>
                    <a:pt x="0" y="2286000"/>
                  </a:cubicBezTo>
                  <a:close/>
                </a:path>
              </a:pathLst>
            </a:custGeom>
            <a:blipFill>
              <a:blip r:embed="rId8"/>
              <a:stretch>
                <a:fillRect l="0" t="-7043" r="0" b="-7043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>
            <a:off x="8345872" y="4612204"/>
            <a:ext cx="1191149" cy="0"/>
          </a:xfrm>
          <a:prstGeom prst="line">
            <a:avLst/>
          </a:prstGeom>
          <a:ln cap="rnd" w="133350">
            <a:solidFill>
              <a:srgbClr val="1F76B4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25485">
            <a:off x="10608598" y="-4214572"/>
            <a:ext cx="10676867" cy="8114419"/>
          </a:xfrm>
          <a:custGeom>
            <a:avLst/>
            <a:gdLst/>
            <a:ahLst/>
            <a:cxnLst/>
            <a:rect r="r" b="b" t="t" l="l"/>
            <a:pathLst>
              <a:path h="8114419" w="10676867">
                <a:moveTo>
                  <a:pt x="0" y="0"/>
                </a:moveTo>
                <a:lnTo>
                  <a:pt x="10676866" y="0"/>
                </a:lnTo>
                <a:lnTo>
                  <a:pt x="10676866" y="8114418"/>
                </a:lnTo>
                <a:lnTo>
                  <a:pt x="0" y="811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095366"/>
            <a:ext cx="18592454" cy="1009650"/>
          </a:xfrm>
          <a:custGeom>
            <a:avLst/>
            <a:gdLst/>
            <a:ahLst/>
            <a:cxnLst/>
            <a:rect r="r" b="b" t="t" l="l"/>
            <a:pathLst>
              <a:path h="1009650" w="18592454">
                <a:moveTo>
                  <a:pt x="0" y="0"/>
                </a:moveTo>
                <a:lnTo>
                  <a:pt x="18592454" y="0"/>
                </a:lnTo>
                <a:lnTo>
                  <a:pt x="18592454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357" t="-607244" r="0" b="-6103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8463" y="-9525"/>
            <a:ext cx="1386268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A4154"/>
                </a:solidFill>
                <a:latin typeface="Tomorrow"/>
                <a:ea typeface="Tomorrow"/>
                <a:cs typeface="Tomorrow"/>
                <a:sym typeface="Tomorrow"/>
              </a:rPr>
              <a:t>Data Methodologies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3175" y="981075"/>
            <a:ext cx="253500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A4154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Back to Agenda Page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8001" y="2089391"/>
          <a:ext cx="18288000" cy="1059686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1057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Segmentaiton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9296227" y="4174859"/>
            <a:ext cx="4306927" cy="2147600"/>
            <a:chOff x="0" y="0"/>
            <a:chExt cx="1046652" cy="521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32356" y="0"/>
                  </a:moveTo>
                  <a:lnTo>
                    <a:pt x="1014296" y="0"/>
                  </a:lnTo>
                  <a:cubicBezTo>
                    <a:pt x="1032166" y="0"/>
                    <a:pt x="1046652" y="14486"/>
                    <a:pt x="1046652" y="32356"/>
                  </a:cubicBezTo>
                  <a:lnTo>
                    <a:pt x="1046652" y="489545"/>
                  </a:lnTo>
                  <a:cubicBezTo>
                    <a:pt x="1046652" y="498127"/>
                    <a:pt x="1043243" y="506356"/>
                    <a:pt x="1037175" y="512424"/>
                  </a:cubicBezTo>
                  <a:cubicBezTo>
                    <a:pt x="1031107" y="518492"/>
                    <a:pt x="1022877" y="521901"/>
                    <a:pt x="1014296" y="521901"/>
                  </a:cubicBezTo>
                  <a:lnTo>
                    <a:pt x="32356" y="521901"/>
                  </a:lnTo>
                  <a:cubicBezTo>
                    <a:pt x="23775" y="521901"/>
                    <a:pt x="15545" y="518492"/>
                    <a:pt x="9477" y="512424"/>
                  </a:cubicBezTo>
                  <a:cubicBezTo>
                    <a:pt x="3409" y="506356"/>
                    <a:pt x="0" y="498127"/>
                    <a:pt x="0" y="489545"/>
                  </a:cubicBezTo>
                  <a:lnTo>
                    <a:pt x="0" y="32356"/>
                  </a:lnTo>
                  <a:cubicBezTo>
                    <a:pt x="0" y="23775"/>
                    <a:pt x="3409" y="15545"/>
                    <a:pt x="9477" y="9477"/>
                  </a:cubicBezTo>
                  <a:cubicBezTo>
                    <a:pt x="15545" y="3409"/>
                    <a:pt x="23775" y="0"/>
                    <a:pt x="323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046652" cy="57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85633" y="3964540"/>
            <a:ext cx="2289468" cy="672242"/>
            <a:chOff x="0" y="0"/>
            <a:chExt cx="405394" cy="1190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47342" y="0"/>
                  </a:moveTo>
                  <a:lnTo>
                    <a:pt x="358053" y="0"/>
                  </a:lnTo>
                  <a:cubicBezTo>
                    <a:pt x="370609" y="0"/>
                    <a:pt x="382650" y="4988"/>
                    <a:pt x="391528" y="13866"/>
                  </a:cubicBezTo>
                  <a:cubicBezTo>
                    <a:pt x="400407" y="22744"/>
                    <a:pt x="405394" y="34786"/>
                    <a:pt x="405394" y="47342"/>
                  </a:cubicBezTo>
                  <a:lnTo>
                    <a:pt x="405394" y="71692"/>
                  </a:lnTo>
                  <a:cubicBezTo>
                    <a:pt x="405394" y="84248"/>
                    <a:pt x="400407" y="96289"/>
                    <a:pt x="391528" y="105167"/>
                  </a:cubicBezTo>
                  <a:cubicBezTo>
                    <a:pt x="382650" y="114046"/>
                    <a:pt x="370609" y="119033"/>
                    <a:pt x="358053" y="119033"/>
                  </a:cubicBezTo>
                  <a:lnTo>
                    <a:pt x="47342" y="119033"/>
                  </a:lnTo>
                  <a:cubicBezTo>
                    <a:pt x="34786" y="119033"/>
                    <a:pt x="22744" y="114046"/>
                    <a:pt x="13866" y="105167"/>
                  </a:cubicBezTo>
                  <a:cubicBezTo>
                    <a:pt x="4988" y="96289"/>
                    <a:pt x="0" y="84248"/>
                    <a:pt x="0" y="71692"/>
                  </a:cubicBezTo>
                  <a:lnTo>
                    <a:pt x="0" y="47342"/>
                  </a:lnTo>
                  <a:cubicBezTo>
                    <a:pt x="0" y="34786"/>
                    <a:pt x="4988" y="22744"/>
                    <a:pt x="13866" y="13866"/>
                  </a:cubicBezTo>
                  <a:cubicBezTo>
                    <a:pt x="22744" y="4988"/>
                    <a:pt x="34786" y="0"/>
                    <a:pt x="473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05394" cy="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EFEFE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18878" y="4174859"/>
            <a:ext cx="4306927" cy="2147600"/>
            <a:chOff x="0" y="0"/>
            <a:chExt cx="1046652" cy="5219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6652" cy="521901"/>
            </a:xfrm>
            <a:custGeom>
              <a:avLst/>
              <a:gdLst/>
              <a:ahLst/>
              <a:cxnLst/>
              <a:rect r="r" b="b" t="t" l="l"/>
              <a:pathLst>
                <a:path h="521901" w="1046652">
                  <a:moveTo>
                    <a:pt x="32356" y="0"/>
                  </a:moveTo>
                  <a:lnTo>
                    <a:pt x="1014296" y="0"/>
                  </a:lnTo>
                  <a:cubicBezTo>
                    <a:pt x="1032166" y="0"/>
                    <a:pt x="1046652" y="14486"/>
                    <a:pt x="1046652" y="32356"/>
                  </a:cubicBezTo>
                  <a:lnTo>
                    <a:pt x="1046652" y="489545"/>
                  </a:lnTo>
                  <a:cubicBezTo>
                    <a:pt x="1046652" y="498127"/>
                    <a:pt x="1043243" y="506356"/>
                    <a:pt x="1037175" y="512424"/>
                  </a:cubicBezTo>
                  <a:cubicBezTo>
                    <a:pt x="1031107" y="518492"/>
                    <a:pt x="1022877" y="521901"/>
                    <a:pt x="1014296" y="521901"/>
                  </a:cubicBezTo>
                  <a:lnTo>
                    <a:pt x="32356" y="521901"/>
                  </a:lnTo>
                  <a:cubicBezTo>
                    <a:pt x="23775" y="521901"/>
                    <a:pt x="15545" y="518492"/>
                    <a:pt x="9477" y="512424"/>
                  </a:cubicBezTo>
                  <a:cubicBezTo>
                    <a:pt x="3409" y="506356"/>
                    <a:pt x="0" y="498127"/>
                    <a:pt x="0" y="489545"/>
                  </a:cubicBezTo>
                  <a:lnTo>
                    <a:pt x="0" y="32356"/>
                  </a:lnTo>
                  <a:cubicBezTo>
                    <a:pt x="0" y="23775"/>
                    <a:pt x="3409" y="15545"/>
                    <a:pt x="9477" y="9477"/>
                  </a:cubicBezTo>
                  <a:cubicBezTo>
                    <a:pt x="15545" y="3409"/>
                    <a:pt x="23775" y="0"/>
                    <a:pt x="323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46652" cy="579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708284" y="3964540"/>
            <a:ext cx="2289468" cy="672242"/>
            <a:chOff x="0" y="0"/>
            <a:chExt cx="405394" cy="119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47342" y="0"/>
                  </a:moveTo>
                  <a:lnTo>
                    <a:pt x="358053" y="0"/>
                  </a:lnTo>
                  <a:cubicBezTo>
                    <a:pt x="370609" y="0"/>
                    <a:pt x="382650" y="4988"/>
                    <a:pt x="391528" y="13866"/>
                  </a:cubicBezTo>
                  <a:cubicBezTo>
                    <a:pt x="400407" y="22744"/>
                    <a:pt x="405394" y="34786"/>
                    <a:pt x="405394" y="47342"/>
                  </a:cubicBezTo>
                  <a:lnTo>
                    <a:pt x="405394" y="71692"/>
                  </a:lnTo>
                  <a:cubicBezTo>
                    <a:pt x="405394" y="84248"/>
                    <a:pt x="400407" y="96289"/>
                    <a:pt x="391528" y="105167"/>
                  </a:cubicBezTo>
                  <a:cubicBezTo>
                    <a:pt x="382650" y="114046"/>
                    <a:pt x="370609" y="119033"/>
                    <a:pt x="358053" y="119033"/>
                  </a:cubicBezTo>
                  <a:lnTo>
                    <a:pt x="47342" y="119033"/>
                  </a:lnTo>
                  <a:cubicBezTo>
                    <a:pt x="34786" y="119033"/>
                    <a:pt x="22744" y="114046"/>
                    <a:pt x="13866" y="105167"/>
                  </a:cubicBezTo>
                  <a:cubicBezTo>
                    <a:pt x="4988" y="96289"/>
                    <a:pt x="0" y="84248"/>
                    <a:pt x="0" y="71692"/>
                  </a:cubicBezTo>
                  <a:lnTo>
                    <a:pt x="0" y="47342"/>
                  </a:lnTo>
                  <a:cubicBezTo>
                    <a:pt x="0" y="34786"/>
                    <a:pt x="4988" y="22744"/>
                    <a:pt x="13866" y="13866"/>
                  </a:cubicBezTo>
                  <a:cubicBezTo>
                    <a:pt x="22744" y="4988"/>
                    <a:pt x="34786" y="0"/>
                    <a:pt x="473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05394" cy="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EFEFE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02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13131" y="4829445"/>
            <a:ext cx="3669053" cy="99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6"/>
              </a:lnSpc>
              <a:spcBef>
                <a:spcPct val="0"/>
              </a:spcBef>
            </a:pPr>
            <a:r>
              <a:rPr lang="en-US" sz="2876" spc="28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set the image width and height to 224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58785" y="4979682"/>
            <a:ext cx="3027113" cy="99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6"/>
              </a:lnSpc>
              <a:spcBef>
                <a:spcPct val="0"/>
              </a:spcBef>
            </a:pPr>
            <a:r>
              <a:rPr lang="en-US" sz="2876" spc="28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Make Batch size to 16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296227" y="8168915"/>
            <a:ext cx="4306927" cy="1958643"/>
            <a:chOff x="0" y="0"/>
            <a:chExt cx="1046652" cy="4759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6652" cy="475981"/>
            </a:xfrm>
            <a:custGeom>
              <a:avLst/>
              <a:gdLst/>
              <a:ahLst/>
              <a:cxnLst/>
              <a:rect r="r" b="b" t="t" l="l"/>
              <a:pathLst>
                <a:path h="475981" w="1046652">
                  <a:moveTo>
                    <a:pt x="32356" y="0"/>
                  </a:moveTo>
                  <a:lnTo>
                    <a:pt x="1014296" y="0"/>
                  </a:lnTo>
                  <a:cubicBezTo>
                    <a:pt x="1032166" y="0"/>
                    <a:pt x="1046652" y="14486"/>
                    <a:pt x="1046652" y="32356"/>
                  </a:cubicBezTo>
                  <a:lnTo>
                    <a:pt x="1046652" y="443625"/>
                  </a:lnTo>
                  <a:cubicBezTo>
                    <a:pt x="1046652" y="461495"/>
                    <a:pt x="1032166" y="475981"/>
                    <a:pt x="1014296" y="475981"/>
                  </a:cubicBezTo>
                  <a:lnTo>
                    <a:pt x="32356" y="475981"/>
                  </a:lnTo>
                  <a:cubicBezTo>
                    <a:pt x="23775" y="475981"/>
                    <a:pt x="15545" y="472572"/>
                    <a:pt x="9477" y="466505"/>
                  </a:cubicBezTo>
                  <a:cubicBezTo>
                    <a:pt x="3409" y="460437"/>
                    <a:pt x="0" y="452207"/>
                    <a:pt x="0" y="443625"/>
                  </a:cubicBezTo>
                  <a:lnTo>
                    <a:pt x="0" y="32356"/>
                  </a:lnTo>
                  <a:cubicBezTo>
                    <a:pt x="0" y="23775"/>
                    <a:pt x="3409" y="15545"/>
                    <a:pt x="9477" y="9477"/>
                  </a:cubicBezTo>
                  <a:cubicBezTo>
                    <a:pt x="15545" y="3409"/>
                    <a:pt x="23775" y="0"/>
                    <a:pt x="323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046652" cy="533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85633" y="7958596"/>
            <a:ext cx="2289468" cy="672242"/>
            <a:chOff x="0" y="0"/>
            <a:chExt cx="405394" cy="1190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5394" cy="119033"/>
            </a:xfrm>
            <a:custGeom>
              <a:avLst/>
              <a:gdLst/>
              <a:ahLst/>
              <a:cxnLst/>
              <a:rect r="r" b="b" t="t" l="l"/>
              <a:pathLst>
                <a:path h="119033" w="405394">
                  <a:moveTo>
                    <a:pt x="47342" y="0"/>
                  </a:moveTo>
                  <a:lnTo>
                    <a:pt x="358053" y="0"/>
                  </a:lnTo>
                  <a:cubicBezTo>
                    <a:pt x="370609" y="0"/>
                    <a:pt x="382650" y="4988"/>
                    <a:pt x="391528" y="13866"/>
                  </a:cubicBezTo>
                  <a:cubicBezTo>
                    <a:pt x="400407" y="22744"/>
                    <a:pt x="405394" y="34786"/>
                    <a:pt x="405394" y="47342"/>
                  </a:cubicBezTo>
                  <a:lnTo>
                    <a:pt x="405394" y="71692"/>
                  </a:lnTo>
                  <a:cubicBezTo>
                    <a:pt x="405394" y="84248"/>
                    <a:pt x="400407" y="96289"/>
                    <a:pt x="391528" y="105167"/>
                  </a:cubicBezTo>
                  <a:cubicBezTo>
                    <a:pt x="382650" y="114046"/>
                    <a:pt x="370609" y="119033"/>
                    <a:pt x="358053" y="119033"/>
                  </a:cubicBezTo>
                  <a:lnTo>
                    <a:pt x="47342" y="119033"/>
                  </a:lnTo>
                  <a:cubicBezTo>
                    <a:pt x="34786" y="119033"/>
                    <a:pt x="22744" y="114046"/>
                    <a:pt x="13866" y="105167"/>
                  </a:cubicBezTo>
                  <a:cubicBezTo>
                    <a:pt x="4988" y="96289"/>
                    <a:pt x="0" y="84248"/>
                    <a:pt x="0" y="71692"/>
                  </a:cubicBezTo>
                  <a:lnTo>
                    <a:pt x="0" y="47342"/>
                  </a:lnTo>
                  <a:cubicBezTo>
                    <a:pt x="0" y="34786"/>
                    <a:pt x="4988" y="22744"/>
                    <a:pt x="13866" y="13866"/>
                  </a:cubicBezTo>
                  <a:cubicBezTo>
                    <a:pt x="22744" y="4988"/>
                    <a:pt x="34786" y="0"/>
                    <a:pt x="473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05394" cy="17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EFEFE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01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857215" y="8115459"/>
            <a:ext cx="4306927" cy="2010094"/>
            <a:chOff x="0" y="0"/>
            <a:chExt cx="1046652" cy="4884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6652" cy="488485"/>
            </a:xfrm>
            <a:custGeom>
              <a:avLst/>
              <a:gdLst/>
              <a:ahLst/>
              <a:cxnLst/>
              <a:rect r="r" b="b" t="t" l="l"/>
              <a:pathLst>
                <a:path h="488485" w="1046652">
                  <a:moveTo>
                    <a:pt x="32356" y="0"/>
                  </a:moveTo>
                  <a:lnTo>
                    <a:pt x="1014296" y="0"/>
                  </a:lnTo>
                  <a:cubicBezTo>
                    <a:pt x="1032166" y="0"/>
                    <a:pt x="1046652" y="14486"/>
                    <a:pt x="1046652" y="32356"/>
                  </a:cubicBezTo>
                  <a:lnTo>
                    <a:pt x="1046652" y="456129"/>
                  </a:lnTo>
                  <a:cubicBezTo>
                    <a:pt x="1046652" y="464710"/>
                    <a:pt x="1043243" y="472940"/>
                    <a:pt x="1037175" y="479008"/>
                  </a:cubicBezTo>
                  <a:cubicBezTo>
                    <a:pt x="1031107" y="485076"/>
                    <a:pt x="1022877" y="488485"/>
                    <a:pt x="1014296" y="488485"/>
                  </a:cubicBezTo>
                  <a:lnTo>
                    <a:pt x="32356" y="488485"/>
                  </a:lnTo>
                  <a:cubicBezTo>
                    <a:pt x="23775" y="488485"/>
                    <a:pt x="15545" y="485076"/>
                    <a:pt x="9477" y="479008"/>
                  </a:cubicBezTo>
                  <a:cubicBezTo>
                    <a:pt x="3409" y="472940"/>
                    <a:pt x="0" y="464710"/>
                    <a:pt x="0" y="456129"/>
                  </a:cubicBezTo>
                  <a:lnTo>
                    <a:pt x="0" y="32356"/>
                  </a:lnTo>
                  <a:cubicBezTo>
                    <a:pt x="0" y="23775"/>
                    <a:pt x="3409" y="15545"/>
                    <a:pt x="9477" y="9477"/>
                  </a:cubicBezTo>
                  <a:cubicBezTo>
                    <a:pt x="15545" y="3409"/>
                    <a:pt x="23775" y="0"/>
                    <a:pt x="323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046652" cy="545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746621" y="7905140"/>
            <a:ext cx="2289468" cy="933123"/>
            <a:chOff x="0" y="0"/>
            <a:chExt cx="405394" cy="1652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5394" cy="165227"/>
            </a:xfrm>
            <a:custGeom>
              <a:avLst/>
              <a:gdLst/>
              <a:ahLst/>
              <a:cxnLst/>
              <a:rect r="r" b="b" t="t" l="l"/>
              <a:pathLst>
                <a:path h="165227" w="405394">
                  <a:moveTo>
                    <a:pt x="47342" y="0"/>
                  </a:moveTo>
                  <a:lnTo>
                    <a:pt x="358053" y="0"/>
                  </a:lnTo>
                  <a:cubicBezTo>
                    <a:pt x="370609" y="0"/>
                    <a:pt x="382650" y="4988"/>
                    <a:pt x="391528" y="13866"/>
                  </a:cubicBezTo>
                  <a:cubicBezTo>
                    <a:pt x="400407" y="22744"/>
                    <a:pt x="405394" y="34786"/>
                    <a:pt x="405394" y="47342"/>
                  </a:cubicBezTo>
                  <a:lnTo>
                    <a:pt x="405394" y="117886"/>
                  </a:lnTo>
                  <a:cubicBezTo>
                    <a:pt x="405394" y="130442"/>
                    <a:pt x="400407" y="142483"/>
                    <a:pt x="391528" y="151361"/>
                  </a:cubicBezTo>
                  <a:cubicBezTo>
                    <a:pt x="382650" y="160240"/>
                    <a:pt x="370609" y="165227"/>
                    <a:pt x="358053" y="165227"/>
                  </a:cubicBezTo>
                  <a:lnTo>
                    <a:pt x="47342" y="165227"/>
                  </a:lnTo>
                  <a:cubicBezTo>
                    <a:pt x="34786" y="165227"/>
                    <a:pt x="22744" y="160240"/>
                    <a:pt x="13866" y="151361"/>
                  </a:cubicBezTo>
                  <a:cubicBezTo>
                    <a:pt x="4988" y="142483"/>
                    <a:pt x="0" y="130442"/>
                    <a:pt x="0" y="117886"/>
                  </a:cubicBezTo>
                  <a:lnTo>
                    <a:pt x="0" y="47342"/>
                  </a:lnTo>
                  <a:cubicBezTo>
                    <a:pt x="0" y="34786"/>
                    <a:pt x="4988" y="22744"/>
                    <a:pt x="13866" y="13866"/>
                  </a:cubicBezTo>
                  <a:cubicBezTo>
                    <a:pt x="22744" y="4988"/>
                    <a:pt x="34786" y="0"/>
                    <a:pt x="473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2285E">
                    <a:alpha val="100000"/>
                  </a:srgbClr>
                </a:gs>
                <a:gs pos="100000">
                  <a:srgbClr val="14973A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405394" cy="222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2"/>
                </a:lnSpc>
              </a:pPr>
              <a:r>
                <a:rPr lang="en-US" b="true" sz="2294" spc="22">
                  <a:solidFill>
                    <a:srgbClr val="FEFEFE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02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936134" y="8823500"/>
            <a:ext cx="3027113" cy="48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sz="2876" spc="28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Rotation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97122" y="8770044"/>
            <a:ext cx="3027113" cy="48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  <a:spcBef>
                <a:spcPct val="0"/>
              </a:spcBef>
            </a:pPr>
            <a:r>
              <a:rPr lang="en-US" sz="2876" spc="28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Flipping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244727" y="6437955"/>
            <a:ext cx="2460961" cy="1856762"/>
            <a:chOff x="0" y="0"/>
            <a:chExt cx="3281281" cy="2475682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220823"/>
              <a:ext cx="3281281" cy="2254859"/>
              <a:chOff x="0" y="0"/>
              <a:chExt cx="759473" cy="52190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59473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59473">
                    <a:moveTo>
                      <a:pt x="44591" y="0"/>
                    </a:moveTo>
                    <a:lnTo>
                      <a:pt x="714882" y="0"/>
                    </a:lnTo>
                    <a:cubicBezTo>
                      <a:pt x="726708" y="0"/>
                      <a:pt x="738050" y="4698"/>
                      <a:pt x="746413" y="13060"/>
                    </a:cubicBezTo>
                    <a:cubicBezTo>
                      <a:pt x="754775" y="21423"/>
                      <a:pt x="759473" y="32764"/>
                      <a:pt x="759473" y="44591"/>
                    </a:cubicBezTo>
                    <a:lnTo>
                      <a:pt x="759473" y="477310"/>
                    </a:lnTo>
                    <a:cubicBezTo>
                      <a:pt x="759473" y="489137"/>
                      <a:pt x="754775" y="500478"/>
                      <a:pt x="746413" y="508841"/>
                    </a:cubicBezTo>
                    <a:cubicBezTo>
                      <a:pt x="738050" y="517203"/>
                      <a:pt x="726708" y="521901"/>
                      <a:pt x="714882" y="521901"/>
                    </a:cubicBezTo>
                    <a:lnTo>
                      <a:pt x="44591" y="521901"/>
                    </a:lnTo>
                    <a:cubicBezTo>
                      <a:pt x="32764" y="521901"/>
                      <a:pt x="21423" y="517203"/>
                      <a:pt x="13060" y="508841"/>
                    </a:cubicBezTo>
                    <a:cubicBezTo>
                      <a:pt x="4698" y="500478"/>
                      <a:pt x="0" y="489137"/>
                      <a:pt x="0" y="477310"/>
                    </a:cubicBezTo>
                    <a:lnTo>
                      <a:pt x="0" y="44591"/>
                    </a:lnTo>
                    <a:cubicBezTo>
                      <a:pt x="0" y="32764"/>
                      <a:pt x="4698" y="21423"/>
                      <a:pt x="13060" y="13060"/>
                    </a:cubicBezTo>
                    <a:cubicBezTo>
                      <a:pt x="21423" y="4698"/>
                      <a:pt x="32764" y="0"/>
                      <a:pt x="4459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759473" cy="579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677604" y="0"/>
              <a:ext cx="1744257" cy="705816"/>
              <a:chOff x="0" y="0"/>
              <a:chExt cx="294163" cy="11903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94163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4163">
                    <a:moveTo>
                      <a:pt x="59517" y="0"/>
                    </a:moveTo>
                    <a:lnTo>
                      <a:pt x="234646" y="0"/>
                    </a:lnTo>
                    <a:cubicBezTo>
                      <a:pt x="267516" y="0"/>
                      <a:pt x="294163" y="26647"/>
                      <a:pt x="294163" y="59517"/>
                    </a:cubicBezTo>
                    <a:lnTo>
                      <a:pt x="294163" y="59517"/>
                    </a:lnTo>
                    <a:cubicBezTo>
                      <a:pt x="294163" y="92387"/>
                      <a:pt x="267516" y="119033"/>
                      <a:pt x="234646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294163" cy="1761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02</a:t>
                </a: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487520" y="930005"/>
              <a:ext cx="2306240" cy="491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1"/>
                </a:lnSpc>
                <a:spcBef>
                  <a:spcPct val="0"/>
                </a:spcBef>
              </a:pPr>
              <a:r>
                <a:rPr lang="en-US" sz="2265" spc="22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Rotation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634752" y="8406536"/>
            <a:ext cx="2517756" cy="1901696"/>
            <a:chOff x="0" y="0"/>
            <a:chExt cx="3357008" cy="253559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226167"/>
              <a:ext cx="3357008" cy="2309428"/>
              <a:chOff x="0" y="0"/>
              <a:chExt cx="758641" cy="52190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758641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58641">
                    <a:moveTo>
                      <a:pt x="52943" y="0"/>
                    </a:moveTo>
                    <a:lnTo>
                      <a:pt x="705698" y="0"/>
                    </a:lnTo>
                    <a:cubicBezTo>
                      <a:pt x="734937" y="0"/>
                      <a:pt x="758641" y="23703"/>
                      <a:pt x="758641" y="52943"/>
                    </a:cubicBezTo>
                    <a:lnTo>
                      <a:pt x="758641" y="468958"/>
                    </a:lnTo>
                    <a:cubicBezTo>
                      <a:pt x="758641" y="498198"/>
                      <a:pt x="734937" y="521901"/>
                      <a:pt x="705698" y="521901"/>
                    </a:cubicBezTo>
                    <a:lnTo>
                      <a:pt x="52943" y="521901"/>
                    </a:lnTo>
                    <a:cubicBezTo>
                      <a:pt x="23703" y="521901"/>
                      <a:pt x="0" y="498198"/>
                      <a:pt x="0" y="468958"/>
                    </a:cubicBezTo>
                    <a:lnTo>
                      <a:pt x="0" y="52943"/>
                    </a:lnTo>
                    <a:cubicBezTo>
                      <a:pt x="0" y="23703"/>
                      <a:pt x="23703" y="0"/>
                      <a:pt x="5294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57150"/>
                <a:ext cx="758641" cy="579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693242" y="0"/>
              <a:ext cx="1784512" cy="722897"/>
              <a:chOff x="0" y="0"/>
              <a:chExt cx="293840" cy="11903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93840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3840">
                    <a:moveTo>
                      <a:pt x="59517" y="0"/>
                    </a:moveTo>
                    <a:lnTo>
                      <a:pt x="234324" y="0"/>
                    </a:lnTo>
                    <a:cubicBezTo>
                      <a:pt x="267194" y="0"/>
                      <a:pt x="293840" y="26647"/>
                      <a:pt x="293840" y="59517"/>
                    </a:cubicBezTo>
                    <a:lnTo>
                      <a:pt x="293840" y="59517"/>
                    </a:lnTo>
                    <a:cubicBezTo>
                      <a:pt x="293840" y="92387"/>
                      <a:pt x="267194" y="119033"/>
                      <a:pt x="234324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93840" cy="1761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04</a:t>
                </a: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498772" y="943909"/>
              <a:ext cx="2359465" cy="51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7"/>
                </a:lnSpc>
                <a:spcBef>
                  <a:spcPct val="0"/>
                </a:spcBef>
              </a:pPr>
              <a:r>
                <a:rPr lang="en-US" sz="2319" spc="23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Shearing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254857" y="6424919"/>
            <a:ext cx="2492201" cy="1882834"/>
            <a:chOff x="0" y="0"/>
            <a:chExt cx="3322934" cy="2510445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223924"/>
              <a:ext cx="3322934" cy="2286521"/>
              <a:chOff x="0" y="0"/>
              <a:chExt cx="758464" cy="521901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758464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58464">
                    <a:moveTo>
                      <a:pt x="44650" y="0"/>
                    </a:moveTo>
                    <a:lnTo>
                      <a:pt x="713814" y="0"/>
                    </a:lnTo>
                    <a:cubicBezTo>
                      <a:pt x="725656" y="0"/>
                      <a:pt x="737013" y="4704"/>
                      <a:pt x="745386" y="13078"/>
                    </a:cubicBezTo>
                    <a:cubicBezTo>
                      <a:pt x="753760" y="21451"/>
                      <a:pt x="758464" y="32808"/>
                      <a:pt x="758464" y="44650"/>
                    </a:cubicBezTo>
                    <a:lnTo>
                      <a:pt x="758464" y="477251"/>
                    </a:lnTo>
                    <a:cubicBezTo>
                      <a:pt x="758464" y="501911"/>
                      <a:pt x="738473" y="521901"/>
                      <a:pt x="713814" y="521901"/>
                    </a:cubicBezTo>
                    <a:lnTo>
                      <a:pt x="44650" y="521901"/>
                    </a:lnTo>
                    <a:cubicBezTo>
                      <a:pt x="19990" y="521901"/>
                      <a:pt x="0" y="501911"/>
                      <a:pt x="0" y="477251"/>
                    </a:cubicBezTo>
                    <a:lnTo>
                      <a:pt x="0" y="44650"/>
                    </a:lnTo>
                    <a:cubicBezTo>
                      <a:pt x="0" y="19990"/>
                      <a:pt x="19990" y="0"/>
                      <a:pt x="4465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57150"/>
                <a:ext cx="758464" cy="579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686206" y="0"/>
              <a:ext cx="1766399" cy="715727"/>
              <a:chOff x="0" y="0"/>
              <a:chExt cx="293772" cy="11903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293772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3772">
                    <a:moveTo>
                      <a:pt x="59517" y="0"/>
                    </a:moveTo>
                    <a:lnTo>
                      <a:pt x="234255" y="0"/>
                    </a:lnTo>
                    <a:cubicBezTo>
                      <a:pt x="250040" y="0"/>
                      <a:pt x="265178" y="6270"/>
                      <a:pt x="276340" y="17432"/>
                    </a:cubicBezTo>
                    <a:cubicBezTo>
                      <a:pt x="287501" y="28594"/>
                      <a:pt x="293772" y="43732"/>
                      <a:pt x="293772" y="59517"/>
                    </a:cubicBezTo>
                    <a:lnTo>
                      <a:pt x="293772" y="59517"/>
                    </a:lnTo>
                    <a:cubicBezTo>
                      <a:pt x="293772" y="92387"/>
                      <a:pt x="267125" y="119033"/>
                      <a:pt x="234255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57150"/>
                <a:ext cx="293772" cy="1761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03</a:t>
                </a: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492140" y="922970"/>
              <a:ext cx="2335516" cy="507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5"/>
                </a:lnSpc>
                <a:spcBef>
                  <a:spcPct val="0"/>
                </a:spcBef>
              </a:pPr>
              <a:r>
                <a:rPr lang="en-US" sz="2296" spc="22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Shifting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4815966" y="8427768"/>
            <a:ext cx="2460961" cy="1859232"/>
            <a:chOff x="0" y="0"/>
            <a:chExt cx="3281281" cy="2478976"/>
          </a:xfrm>
        </p:grpSpPr>
        <p:grpSp>
          <p:nvGrpSpPr>
            <p:cNvPr name="Group 60" id="60"/>
            <p:cNvGrpSpPr/>
            <p:nvPr/>
          </p:nvGrpSpPr>
          <p:grpSpPr>
            <a:xfrm rot="0">
              <a:off x="0" y="221117"/>
              <a:ext cx="3281281" cy="2257860"/>
              <a:chOff x="0" y="0"/>
              <a:chExt cx="758464" cy="52190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758464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58464">
                    <a:moveTo>
                      <a:pt x="44650" y="0"/>
                    </a:moveTo>
                    <a:lnTo>
                      <a:pt x="713814" y="0"/>
                    </a:lnTo>
                    <a:cubicBezTo>
                      <a:pt x="725656" y="0"/>
                      <a:pt x="737013" y="4704"/>
                      <a:pt x="745386" y="13078"/>
                    </a:cubicBezTo>
                    <a:cubicBezTo>
                      <a:pt x="753760" y="21451"/>
                      <a:pt x="758464" y="32808"/>
                      <a:pt x="758464" y="44650"/>
                    </a:cubicBezTo>
                    <a:lnTo>
                      <a:pt x="758464" y="477251"/>
                    </a:lnTo>
                    <a:cubicBezTo>
                      <a:pt x="758464" y="501911"/>
                      <a:pt x="738473" y="521901"/>
                      <a:pt x="713814" y="521901"/>
                    </a:cubicBezTo>
                    <a:lnTo>
                      <a:pt x="44650" y="521901"/>
                    </a:lnTo>
                    <a:cubicBezTo>
                      <a:pt x="19990" y="521901"/>
                      <a:pt x="0" y="501911"/>
                      <a:pt x="0" y="477251"/>
                    </a:cubicBezTo>
                    <a:lnTo>
                      <a:pt x="0" y="44650"/>
                    </a:lnTo>
                    <a:cubicBezTo>
                      <a:pt x="0" y="19990"/>
                      <a:pt x="19990" y="0"/>
                      <a:pt x="4465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57150"/>
                <a:ext cx="758464" cy="579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677604" y="0"/>
              <a:ext cx="1744257" cy="706755"/>
              <a:chOff x="0" y="0"/>
              <a:chExt cx="293772" cy="11903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93772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3772">
                    <a:moveTo>
                      <a:pt x="59517" y="0"/>
                    </a:moveTo>
                    <a:lnTo>
                      <a:pt x="234255" y="0"/>
                    </a:lnTo>
                    <a:cubicBezTo>
                      <a:pt x="250040" y="0"/>
                      <a:pt x="265178" y="6270"/>
                      <a:pt x="276340" y="17432"/>
                    </a:cubicBezTo>
                    <a:cubicBezTo>
                      <a:pt x="287501" y="28594"/>
                      <a:pt x="293772" y="43732"/>
                      <a:pt x="293772" y="59517"/>
                    </a:cubicBezTo>
                    <a:lnTo>
                      <a:pt x="293772" y="59517"/>
                    </a:lnTo>
                    <a:cubicBezTo>
                      <a:pt x="293772" y="92387"/>
                      <a:pt x="267125" y="119033"/>
                      <a:pt x="234255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57150"/>
                <a:ext cx="293772" cy="1761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05</a:t>
                </a:r>
              </a:p>
            </p:txBody>
          </p:sp>
        </p:grpSp>
        <p:sp>
          <p:nvSpPr>
            <p:cNvPr name="TextBox 66" id="66"/>
            <p:cNvSpPr txBox="true"/>
            <p:nvPr/>
          </p:nvSpPr>
          <p:spPr>
            <a:xfrm rot="0">
              <a:off x="487520" y="931293"/>
              <a:ext cx="2306240" cy="492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5"/>
                </a:lnSpc>
                <a:spcBef>
                  <a:spcPct val="0"/>
                </a:spcBef>
              </a:pPr>
              <a:r>
                <a:rPr lang="en-US" sz="2268" spc="22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Flipping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66799" y="6423850"/>
            <a:ext cx="2479656" cy="1870867"/>
            <a:chOff x="0" y="0"/>
            <a:chExt cx="3306208" cy="2494489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222501"/>
              <a:ext cx="3306208" cy="2271989"/>
              <a:chOff x="0" y="0"/>
              <a:chExt cx="759473" cy="521901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759473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59473">
                    <a:moveTo>
                      <a:pt x="44591" y="0"/>
                    </a:moveTo>
                    <a:lnTo>
                      <a:pt x="714882" y="0"/>
                    </a:lnTo>
                    <a:cubicBezTo>
                      <a:pt x="726708" y="0"/>
                      <a:pt x="738050" y="4698"/>
                      <a:pt x="746413" y="13060"/>
                    </a:cubicBezTo>
                    <a:cubicBezTo>
                      <a:pt x="754775" y="21423"/>
                      <a:pt x="759473" y="32764"/>
                      <a:pt x="759473" y="44591"/>
                    </a:cubicBezTo>
                    <a:lnTo>
                      <a:pt x="759473" y="477310"/>
                    </a:lnTo>
                    <a:cubicBezTo>
                      <a:pt x="759473" y="489137"/>
                      <a:pt x="754775" y="500478"/>
                      <a:pt x="746413" y="508841"/>
                    </a:cubicBezTo>
                    <a:cubicBezTo>
                      <a:pt x="738050" y="517203"/>
                      <a:pt x="726708" y="521901"/>
                      <a:pt x="714882" y="521901"/>
                    </a:cubicBezTo>
                    <a:lnTo>
                      <a:pt x="44591" y="521901"/>
                    </a:lnTo>
                    <a:cubicBezTo>
                      <a:pt x="32764" y="521901"/>
                      <a:pt x="21423" y="517203"/>
                      <a:pt x="13060" y="508841"/>
                    </a:cubicBezTo>
                    <a:cubicBezTo>
                      <a:pt x="4698" y="500478"/>
                      <a:pt x="0" y="489137"/>
                      <a:pt x="0" y="477310"/>
                    </a:cubicBezTo>
                    <a:lnTo>
                      <a:pt x="0" y="44591"/>
                    </a:lnTo>
                    <a:cubicBezTo>
                      <a:pt x="0" y="32764"/>
                      <a:pt x="4698" y="21423"/>
                      <a:pt x="13060" y="13060"/>
                    </a:cubicBezTo>
                    <a:cubicBezTo>
                      <a:pt x="21423" y="4698"/>
                      <a:pt x="32764" y="0"/>
                      <a:pt x="4459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57150"/>
                <a:ext cx="759473" cy="579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682752" y="0"/>
              <a:ext cx="1757507" cy="711178"/>
              <a:chOff x="0" y="0"/>
              <a:chExt cx="294163" cy="119033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94163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4163">
                    <a:moveTo>
                      <a:pt x="59517" y="0"/>
                    </a:moveTo>
                    <a:lnTo>
                      <a:pt x="234646" y="0"/>
                    </a:lnTo>
                    <a:cubicBezTo>
                      <a:pt x="267516" y="0"/>
                      <a:pt x="294163" y="26647"/>
                      <a:pt x="294163" y="59517"/>
                    </a:cubicBezTo>
                    <a:lnTo>
                      <a:pt x="294163" y="59517"/>
                    </a:lnTo>
                    <a:cubicBezTo>
                      <a:pt x="294163" y="92387"/>
                      <a:pt x="267516" y="119033"/>
                      <a:pt x="234646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57150"/>
                <a:ext cx="294163" cy="1761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01</a:t>
                </a: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489663" y="926326"/>
              <a:ext cx="2323760" cy="494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5"/>
                </a:lnSpc>
                <a:spcBef>
                  <a:spcPct val="0"/>
                </a:spcBef>
              </a:pPr>
              <a:r>
                <a:rPr lang="en-US" sz="2282" spc="22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rescaling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574464" y="3720577"/>
            <a:ext cx="2670263" cy="1985931"/>
            <a:chOff x="0" y="0"/>
            <a:chExt cx="3560350" cy="2647908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0" y="236185"/>
              <a:ext cx="3560350" cy="2411723"/>
              <a:chOff x="0" y="0"/>
              <a:chExt cx="770466" cy="521901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770466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70466">
                    <a:moveTo>
                      <a:pt x="52188" y="0"/>
                    </a:moveTo>
                    <a:lnTo>
                      <a:pt x="718279" y="0"/>
                    </a:lnTo>
                    <a:cubicBezTo>
                      <a:pt x="747101" y="0"/>
                      <a:pt x="770466" y="23365"/>
                      <a:pt x="770466" y="52188"/>
                    </a:cubicBezTo>
                    <a:lnTo>
                      <a:pt x="770466" y="469714"/>
                    </a:lnTo>
                    <a:cubicBezTo>
                      <a:pt x="770466" y="483555"/>
                      <a:pt x="764968" y="496829"/>
                      <a:pt x="755181" y="506616"/>
                    </a:cubicBezTo>
                    <a:cubicBezTo>
                      <a:pt x="745394" y="516403"/>
                      <a:pt x="732120" y="521901"/>
                      <a:pt x="718279" y="521901"/>
                    </a:cubicBezTo>
                    <a:lnTo>
                      <a:pt x="52188" y="521901"/>
                    </a:lnTo>
                    <a:cubicBezTo>
                      <a:pt x="23365" y="521901"/>
                      <a:pt x="0" y="498536"/>
                      <a:pt x="0" y="469714"/>
                    </a:cubicBezTo>
                    <a:lnTo>
                      <a:pt x="0" y="52188"/>
                    </a:lnTo>
                    <a:cubicBezTo>
                      <a:pt x="0" y="23365"/>
                      <a:pt x="23365" y="0"/>
                      <a:pt x="5218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57150"/>
                <a:ext cx="770466" cy="579051"/>
              </a:xfrm>
              <a:prstGeom prst="rect">
                <a:avLst/>
              </a:prstGeom>
            </p:spPr>
            <p:txBody>
              <a:bodyPr anchor="ctr" rtlCol="false" tIns="42786" lIns="42786" bIns="42786" rIns="42786"/>
              <a:lstStyle/>
              <a:p>
                <a:pPr algn="just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735234" y="0"/>
              <a:ext cx="1892604" cy="754917"/>
              <a:chOff x="0" y="0"/>
              <a:chExt cx="298421" cy="119033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298421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8421">
                    <a:moveTo>
                      <a:pt x="59517" y="0"/>
                    </a:moveTo>
                    <a:lnTo>
                      <a:pt x="238904" y="0"/>
                    </a:lnTo>
                    <a:cubicBezTo>
                      <a:pt x="254689" y="0"/>
                      <a:pt x="269827" y="6270"/>
                      <a:pt x="280989" y="17432"/>
                    </a:cubicBezTo>
                    <a:cubicBezTo>
                      <a:pt x="292150" y="28594"/>
                      <a:pt x="298421" y="43732"/>
                      <a:pt x="298421" y="59517"/>
                    </a:cubicBezTo>
                    <a:lnTo>
                      <a:pt x="298421" y="59517"/>
                    </a:lnTo>
                    <a:cubicBezTo>
                      <a:pt x="298421" y="92387"/>
                      <a:pt x="271774" y="119033"/>
                      <a:pt x="238904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57150"/>
                <a:ext cx="298421" cy="176183"/>
              </a:xfrm>
              <a:prstGeom prst="rect">
                <a:avLst/>
              </a:prstGeom>
            </p:spPr>
            <p:txBody>
              <a:bodyPr anchor="ctr" rtlCol="false" tIns="42786" lIns="42786" bIns="42786" rIns="42786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01</a:t>
                </a:r>
              </a:p>
            </p:txBody>
          </p:sp>
        </p:grpSp>
        <p:sp>
          <p:nvSpPr>
            <p:cNvPr name="TextBox 82" id="82"/>
            <p:cNvSpPr txBox="true"/>
            <p:nvPr/>
          </p:nvSpPr>
          <p:spPr>
            <a:xfrm rot="0">
              <a:off x="261971" y="987828"/>
              <a:ext cx="3033048" cy="1388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1"/>
                </a:lnSpc>
                <a:spcBef>
                  <a:spcPct val="0"/>
                </a:spcBef>
              </a:pPr>
              <a:r>
                <a:rPr lang="en-US" sz="2022" spc="20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set the image width and height to 28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5705688" y="3730102"/>
            <a:ext cx="2632163" cy="1985931"/>
            <a:chOff x="0" y="0"/>
            <a:chExt cx="3509550" cy="2647908"/>
          </a:xfrm>
        </p:grpSpPr>
        <p:grpSp>
          <p:nvGrpSpPr>
            <p:cNvPr name="Group 84" id="84"/>
            <p:cNvGrpSpPr/>
            <p:nvPr/>
          </p:nvGrpSpPr>
          <p:grpSpPr>
            <a:xfrm rot="0">
              <a:off x="0" y="236185"/>
              <a:ext cx="3509550" cy="2411723"/>
              <a:chOff x="0" y="0"/>
              <a:chExt cx="759473" cy="521901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759473" cy="521901"/>
              </a:xfrm>
              <a:custGeom>
                <a:avLst/>
                <a:gdLst/>
                <a:ahLst/>
                <a:cxnLst/>
                <a:rect r="r" b="b" t="t" l="l"/>
                <a:pathLst>
                  <a:path h="521901" w="759473">
                    <a:moveTo>
                      <a:pt x="52943" y="0"/>
                    </a:moveTo>
                    <a:lnTo>
                      <a:pt x="706530" y="0"/>
                    </a:lnTo>
                    <a:cubicBezTo>
                      <a:pt x="735769" y="0"/>
                      <a:pt x="759473" y="23703"/>
                      <a:pt x="759473" y="52943"/>
                    </a:cubicBezTo>
                    <a:lnTo>
                      <a:pt x="759473" y="468958"/>
                    </a:lnTo>
                    <a:cubicBezTo>
                      <a:pt x="759473" y="498198"/>
                      <a:pt x="735769" y="521901"/>
                      <a:pt x="706530" y="521901"/>
                    </a:cubicBezTo>
                    <a:lnTo>
                      <a:pt x="52943" y="521901"/>
                    </a:lnTo>
                    <a:cubicBezTo>
                      <a:pt x="23703" y="521901"/>
                      <a:pt x="0" y="498198"/>
                      <a:pt x="0" y="468958"/>
                    </a:cubicBezTo>
                    <a:lnTo>
                      <a:pt x="0" y="52943"/>
                    </a:lnTo>
                    <a:cubicBezTo>
                      <a:pt x="0" y="23703"/>
                      <a:pt x="23703" y="0"/>
                      <a:pt x="5294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57150"/>
                <a:ext cx="759473" cy="579051"/>
              </a:xfrm>
              <a:prstGeom prst="rect">
                <a:avLst/>
              </a:prstGeom>
            </p:spPr>
            <p:txBody>
              <a:bodyPr anchor="ctr" rtlCol="false" tIns="42786" lIns="42786" bIns="42786" rIns="42786"/>
              <a:lstStyle/>
              <a:p>
                <a:pPr algn="ctr">
                  <a:lnSpc>
                    <a:spcPts val="3212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724743" y="0"/>
              <a:ext cx="1865600" cy="754917"/>
              <a:chOff x="0" y="0"/>
              <a:chExt cx="294163" cy="119033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294163" cy="119033"/>
              </a:xfrm>
              <a:custGeom>
                <a:avLst/>
                <a:gdLst/>
                <a:ahLst/>
                <a:cxnLst/>
                <a:rect r="r" b="b" t="t" l="l"/>
                <a:pathLst>
                  <a:path h="119033" w="294163">
                    <a:moveTo>
                      <a:pt x="59517" y="0"/>
                    </a:moveTo>
                    <a:lnTo>
                      <a:pt x="234646" y="0"/>
                    </a:lnTo>
                    <a:cubicBezTo>
                      <a:pt x="267516" y="0"/>
                      <a:pt x="294163" y="26647"/>
                      <a:pt x="294163" y="59517"/>
                    </a:cubicBezTo>
                    <a:lnTo>
                      <a:pt x="294163" y="59517"/>
                    </a:lnTo>
                    <a:cubicBezTo>
                      <a:pt x="294163" y="92387"/>
                      <a:pt x="267516" y="119033"/>
                      <a:pt x="234646" y="119033"/>
                    </a:cubicBezTo>
                    <a:lnTo>
                      <a:pt x="59517" y="119033"/>
                    </a:lnTo>
                    <a:cubicBezTo>
                      <a:pt x="26647" y="119033"/>
                      <a:pt x="0" y="92387"/>
                      <a:pt x="0" y="59517"/>
                    </a:cubicBezTo>
                    <a:lnTo>
                      <a:pt x="0" y="59517"/>
                    </a:lnTo>
                    <a:cubicBezTo>
                      <a:pt x="0" y="26647"/>
                      <a:pt x="26647" y="0"/>
                      <a:pt x="59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12285E">
                      <a:alpha val="100000"/>
                    </a:srgbClr>
                  </a:gs>
                  <a:gs pos="100000">
                    <a:srgbClr val="14973A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57150"/>
                <a:ext cx="294163" cy="176183"/>
              </a:xfrm>
              <a:prstGeom prst="rect">
                <a:avLst/>
              </a:prstGeom>
            </p:spPr>
            <p:txBody>
              <a:bodyPr anchor="ctr" rtlCol="false" tIns="42786" lIns="42786" bIns="42786" rIns="42786"/>
              <a:lstStyle/>
              <a:p>
                <a:pPr algn="ctr">
                  <a:lnSpc>
                    <a:spcPts val="3212"/>
                  </a:lnSpc>
                </a:pPr>
                <a:r>
                  <a:rPr lang="en-US" b="true" sz="2294" spc="22">
                    <a:solidFill>
                      <a:srgbClr val="FEFEFE"/>
                    </a:solidFill>
                    <a:latin typeface="TT Rounds Condensed Bold"/>
                    <a:ea typeface="TT Rounds Condensed Bold"/>
                    <a:cs typeface="TT Rounds Condensed Bold"/>
                    <a:sym typeface="TT Rounds Condensed Bold"/>
                  </a:rPr>
                  <a:t>02</a:t>
                </a:r>
              </a:p>
            </p:txBody>
          </p:sp>
        </p:grpSp>
        <p:sp>
          <p:nvSpPr>
            <p:cNvPr name="TextBox 90" id="90"/>
            <p:cNvSpPr txBox="true"/>
            <p:nvPr/>
          </p:nvSpPr>
          <p:spPr>
            <a:xfrm rot="0">
              <a:off x="521436" y="823764"/>
              <a:ext cx="2466679" cy="1388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31"/>
                </a:lnSpc>
                <a:spcBef>
                  <a:spcPct val="0"/>
                </a:spcBef>
              </a:pPr>
              <a:r>
                <a:rPr lang="en-US" sz="2022" spc="20">
                  <a:solidFill>
                    <a:srgbClr val="FEFE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normalize the data to be from 1 and 0</a:t>
              </a:r>
            </a:p>
          </p:txBody>
        </p:sp>
      </p:grpSp>
      <p:graphicFrame>
        <p:nvGraphicFramePr>
          <p:cNvPr name="Table 91" id="91"/>
          <p:cNvGraphicFramePr>
            <a:graphicFrameLocks noGrp="true"/>
          </p:cNvGraphicFramePr>
          <p:nvPr/>
        </p:nvGraphicFramePr>
        <p:xfrm>
          <a:off x="38001" y="1514475"/>
          <a:ext cx="18288000" cy="14366111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10596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06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Preprocessing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Augmentaion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Preprocessing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A41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Augmentaion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  <a:p>
                      <a:pPr algn="ctr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DAGFBRR96O0</dc:identifier>
  <dcterms:modified xsi:type="dcterms:W3CDTF">2011-08-01T06:04:30Z</dcterms:modified>
  <cp:revision>1</cp:revision>
  <dc:title>Skin Cancer Classification and Segmentation Using Deep Learning presentation for conference  MUST</dc:title>
</cp:coreProperties>
</file>